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Open Sauce Bold" charset="1" panose="00000800000000000000"/>
      <p:regular r:id="rId23"/>
    </p:embeddedFont>
    <p:embeddedFont>
      <p:font typeface="Open Sauce" charset="1" panose="00000500000000000000"/>
      <p:regular r:id="rId24"/>
    </p:embeddedFont>
    <p:embeddedFont>
      <p:font typeface="Open Sauce Italics" charset="1" panose="00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https://techtfq.com/blog/practice-writing-sql-queries-using-real-dataset" TargetMode="External" Type="http://schemas.openxmlformats.org/officeDocument/2006/relationships/hyperlink"/><Relationship Id="rId3" Target="../media/image9.png" Type="http://schemas.openxmlformats.org/officeDocument/2006/relationships/image"/><Relationship Id="rId4"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106861"/>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9432880" y="1526000"/>
            <a:ext cx="7234999" cy="7234999"/>
          </a:xfrm>
          <a:custGeom>
            <a:avLst/>
            <a:gdLst/>
            <a:ahLst/>
            <a:cxnLst/>
            <a:rect r="r" b="b" t="t" l="l"/>
            <a:pathLst>
              <a:path h="7234999" w="7234999">
                <a:moveTo>
                  <a:pt x="0" y="0"/>
                </a:moveTo>
                <a:lnTo>
                  <a:pt x="7234999" y="0"/>
                </a:lnTo>
                <a:lnTo>
                  <a:pt x="7234999"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1057435" y="3489495"/>
            <a:ext cx="78988" cy="3562352"/>
            <a:chOff x="0" y="0"/>
            <a:chExt cx="20803" cy="938233"/>
          </a:xfrm>
        </p:grpSpPr>
        <p:sp>
          <p:nvSpPr>
            <p:cNvPr name="Freeform 8" id="8"/>
            <p:cNvSpPr/>
            <p:nvPr/>
          </p:nvSpPr>
          <p:spPr>
            <a:xfrm flipH="false" flipV="false" rot="0">
              <a:off x="0" y="0"/>
              <a:ext cx="20803" cy="938233"/>
            </a:xfrm>
            <a:custGeom>
              <a:avLst/>
              <a:gdLst/>
              <a:ahLst/>
              <a:cxnLst/>
              <a:rect r="r" b="b" t="t" l="l"/>
              <a:pathLst>
                <a:path h="938233" w="20803">
                  <a:moveTo>
                    <a:pt x="0" y="0"/>
                  </a:moveTo>
                  <a:lnTo>
                    <a:pt x="20803" y="0"/>
                  </a:lnTo>
                  <a:lnTo>
                    <a:pt x="20803" y="938233"/>
                  </a:lnTo>
                  <a:lnTo>
                    <a:pt x="0" y="938233"/>
                  </a:lnTo>
                  <a:close/>
                </a:path>
              </a:pathLst>
            </a:custGeom>
            <a:solidFill>
              <a:srgbClr val="123D33"/>
            </a:solidFill>
            <a:ln cap="sq">
              <a:noFill/>
              <a:prstDash val="solid"/>
              <a:miter/>
            </a:ln>
          </p:spPr>
        </p:sp>
        <p:sp>
          <p:nvSpPr>
            <p:cNvPr name="TextBox 9" id="9"/>
            <p:cNvSpPr txBox="true"/>
            <p:nvPr/>
          </p:nvSpPr>
          <p:spPr>
            <a:xfrm>
              <a:off x="0" y="-19050"/>
              <a:ext cx="20803" cy="9572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0" id="10"/>
          <p:cNvSpPr/>
          <p:nvPr/>
        </p:nvSpPr>
        <p:spPr>
          <a:xfrm flipH="false" flipV="false" rot="0">
            <a:off x="9767725" y="3816909"/>
            <a:ext cx="6565309" cy="3184175"/>
          </a:xfrm>
          <a:custGeom>
            <a:avLst/>
            <a:gdLst/>
            <a:ahLst/>
            <a:cxnLst/>
            <a:rect r="r" b="b" t="t" l="l"/>
            <a:pathLst>
              <a:path h="3184175" w="6565309">
                <a:moveTo>
                  <a:pt x="0" y="0"/>
                </a:moveTo>
                <a:lnTo>
                  <a:pt x="6565309" y="0"/>
                </a:lnTo>
                <a:lnTo>
                  <a:pt x="6565309" y="3184174"/>
                </a:lnTo>
                <a:lnTo>
                  <a:pt x="0" y="3184174"/>
                </a:lnTo>
                <a:lnTo>
                  <a:pt x="0" y="0"/>
                </a:lnTo>
                <a:close/>
              </a:path>
            </a:pathLst>
          </a:custGeom>
          <a:blipFill>
            <a:blip r:embed="rId6"/>
            <a:stretch>
              <a:fillRect l="0" t="0" r="0" b="0"/>
            </a:stretch>
          </a:blipFill>
        </p:spPr>
      </p:sp>
      <p:sp>
        <p:nvSpPr>
          <p:cNvPr name="TextBox 11" id="11"/>
          <p:cNvSpPr txBox="true"/>
          <p:nvPr/>
        </p:nvSpPr>
        <p:spPr>
          <a:xfrm rot="0">
            <a:off x="1387521" y="3346620"/>
            <a:ext cx="7756479" cy="2618847"/>
          </a:xfrm>
          <a:prstGeom prst="rect">
            <a:avLst/>
          </a:prstGeom>
        </p:spPr>
        <p:txBody>
          <a:bodyPr anchor="t" rtlCol="false" tIns="0" lIns="0" bIns="0" rIns="0">
            <a:spAutoFit/>
          </a:bodyPr>
          <a:lstStyle/>
          <a:p>
            <a:pPr algn="l">
              <a:lnSpc>
                <a:spcPts val="10510"/>
              </a:lnSpc>
            </a:pPr>
            <a:r>
              <a:rPr lang="en-US" sz="7507" spc="-150" b="true">
                <a:solidFill>
                  <a:srgbClr val="191919"/>
                </a:solidFill>
                <a:latin typeface="Open Sauce Bold"/>
                <a:ea typeface="Open Sauce Bold"/>
                <a:cs typeface="Open Sauce Bold"/>
                <a:sym typeface="Open Sauce Bold"/>
              </a:rPr>
              <a:t>Olympics</a:t>
            </a:r>
          </a:p>
          <a:p>
            <a:pPr algn="l">
              <a:lnSpc>
                <a:spcPts val="10510"/>
              </a:lnSpc>
            </a:pPr>
            <a:r>
              <a:rPr lang="en-US" sz="7507" spc="-150" b="true">
                <a:solidFill>
                  <a:srgbClr val="191919"/>
                </a:solidFill>
                <a:latin typeface="Open Sauce Bold"/>
                <a:ea typeface="Open Sauce Bold"/>
                <a:cs typeface="Open Sauce Bold"/>
                <a:sym typeface="Open Sauce Bold"/>
              </a:rPr>
              <a:t>Dataset Analysis</a:t>
            </a:r>
          </a:p>
        </p:txBody>
      </p:sp>
      <p:sp>
        <p:nvSpPr>
          <p:cNvPr name="TextBox 12" id="12"/>
          <p:cNvSpPr txBox="true"/>
          <p:nvPr/>
        </p:nvSpPr>
        <p:spPr>
          <a:xfrm rot="0">
            <a:off x="1387521" y="6550297"/>
            <a:ext cx="6832368" cy="498675"/>
          </a:xfrm>
          <a:prstGeom prst="rect">
            <a:avLst/>
          </a:prstGeom>
        </p:spPr>
        <p:txBody>
          <a:bodyPr anchor="t" rtlCol="false" tIns="0" lIns="0" bIns="0" rIns="0">
            <a:spAutoFit/>
          </a:bodyPr>
          <a:lstStyle/>
          <a:p>
            <a:pPr algn="l">
              <a:lnSpc>
                <a:spcPts val="4195"/>
              </a:lnSpc>
            </a:pPr>
            <a:r>
              <a:rPr lang="en-US" sz="3018" spc="241">
                <a:solidFill>
                  <a:srgbClr val="191919"/>
                </a:solidFill>
                <a:latin typeface="Open Sauce"/>
                <a:ea typeface="Open Sauce"/>
                <a:cs typeface="Open Sauce"/>
                <a:sym typeface="Open Sauce"/>
              </a:rPr>
              <a:t>Sridharan 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94986"/>
            <a:ext cx="8223612" cy="11772679"/>
            <a:chOff x="0" y="0"/>
            <a:chExt cx="1993648" cy="2854048"/>
          </a:xfrm>
        </p:grpSpPr>
        <p:sp>
          <p:nvSpPr>
            <p:cNvPr name="Freeform 3" id="3"/>
            <p:cNvSpPr/>
            <p:nvPr/>
          </p:nvSpPr>
          <p:spPr>
            <a:xfrm flipH="false" flipV="false" rot="0">
              <a:off x="0" y="0"/>
              <a:ext cx="1993648" cy="2854048"/>
            </a:xfrm>
            <a:custGeom>
              <a:avLst/>
              <a:gdLst/>
              <a:ahLst/>
              <a:cxnLst/>
              <a:rect r="r" b="b" t="t" l="l"/>
              <a:pathLst>
                <a:path h="2854048" w="1993648">
                  <a:moveTo>
                    <a:pt x="40481" y="0"/>
                  </a:moveTo>
                  <a:lnTo>
                    <a:pt x="1953167" y="0"/>
                  </a:lnTo>
                  <a:cubicBezTo>
                    <a:pt x="1975524" y="0"/>
                    <a:pt x="1993648" y="18124"/>
                    <a:pt x="1993648" y="40481"/>
                  </a:cubicBezTo>
                  <a:lnTo>
                    <a:pt x="1993648" y="2813567"/>
                  </a:lnTo>
                  <a:cubicBezTo>
                    <a:pt x="1993648" y="2824303"/>
                    <a:pt x="1989383" y="2834599"/>
                    <a:pt x="1981792" y="2842191"/>
                  </a:cubicBezTo>
                  <a:cubicBezTo>
                    <a:pt x="1974200" y="2849783"/>
                    <a:pt x="1963903" y="2854048"/>
                    <a:pt x="1953167" y="2854048"/>
                  </a:cubicBezTo>
                  <a:lnTo>
                    <a:pt x="40481" y="2854048"/>
                  </a:lnTo>
                  <a:cubicBezTo>
                    <a:pt x="29745" y="2854048"/>
                    <a:pt x="19448" y="2849783"/>
                    <a:pt x="11857" y="2842191"/>
                  </a:cubicBezTo>
                  <a:cubicBezTo>
                    <a:pt x="4265" y="2834599"/>
                    <a:pt x="0" y="2824303"/>
                    <a:pt x="0" y="2813567"/>
                  </a:cubicBezTo>
                  <a:lnTo>
                    <a:pt x="0" y="40481"/>
                  </a:lnTo>
                  <a:cubicBezTo>
                    <a:pt x="0" y="29745"/>
                    <a:pt x="4265" y="19448"/>
                    <a:pt x="11857" y="11857"/>
                  </a:cubicBezTo>
                  <a:cubicBezTo>
                    <a:pt x="19448" y="4265"/>
                    <a:pt x="29745" y="0"/>
                    <a:pt x="40481" y="0"/>
                  </a:cubicBezTo>
                  <a:close/>
                </a:path>
              </a:pathLst>
            </a:custGeom>
            <a:solidFill>
              <a:srgbClr val="106861"/>
            </a:solidFill>
            <a:ln cap="rnd">
              <a:noFill/>
              <a:prstDash val="solid"/>
              <a:round/>
            </a:ln>
          </p:spPr>
        </p:sp>
        <p:sp>
          <p:nvSpPr>
            <p:cNvPr name="TextBox 4" id="4"/>
            <p:cNvSpPr txBox="true"/>
            <p:nvPr/>
          </p:nvSpPr>
          <p:spPr>
            <a:xfrm>
              <a:off x="0" y="-19050"/>
              <a:ext cx="1993648"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9790866" y="1967791"/>
            <a:ext cx="6549553" cy="2333102"/>
          </a:xfrm>
          <a:custGeom>
            <a:avLst/>
            <a:gdLst/>
            <a:ahLst/>
            <a:cxnLst/>
            <a:rect r="r" b="b" t="t" l="l"/>
            <a:pathLst>
              <a:path h="2333102" w="6549553">
                <a:moveTo>
                  <a:pt x="0" y="0"/>
                </a:moveTo>
                <a:lnTo>
                  <a:pt x="6549553" y="0"/>
                </a:lnTo>
                <a:lnTo>
                  <a:pt x="6549553" y="2333102"/>
                </a:lnTo>
                <a:lnTo>
                  <a:pt x="0" y="2333102"/>
                </a:lnTo>
                <a:lnTo>
                  <a:pt x="0" y="0"/>
                </a:lnTo>
                <a:close/>
              </a:path>
            </a:pathLst>
          </a:custGeom>
          <a:blipFill>
            <a:blip r:embed="rId2"/>
            <a:stretch>
              <a:fillRect l="0" t="0" r="0" b="0"/>
            </a:stretch>
          </a:blipFill>
        </p:spPr>
      </p:sp>
      <p:sp>
        <p:nvSpPr>
          <p:cNvPr name="TextBox 6" id="6"/>
          <p:cNvSpPr txBox="true"/>
          <p:nvPr/>
        </p:nvSpPr>
        <p:spPr>
          <a:xfrm rot="0">
            <a:off x="480616" y="544513"/>
            <a:ext cx="6928538" cy="863600"/>
          </a:xfrm>
          <a:prstGeom prst="rect">
            <a:avLst/>
          </a:prstGeom>
        </p:spPr>
        <p:txBody>
          <a:bodyPr anchor="t" rtlCol="false" tIns="0" lIns="0" bIns="0" rIns="0">
            <a:spAutoFit/>
          </a:bodyPr>
          <a:lstStyle/>
          <a:p>
            <a:pPr algn="ctr" marL="0" indent="0" lvl="0">
              <a:lnSpc>
                <a:spcPts val="7000"/>
              </a:lnSpc>
              <a:spcBef>
                <a:spcPct val="0"/>
              </a:spcBef>
            </a:pPr>
            <a:r>
              <a:rPr lang="en-US" b="true" sz="5000" spc="-100">
                <a:solidFill>
                  <a:srgbClr val="FDFBFB"/>
                </a:solidFill>
                <a:latin typeface="Open Sauce Bold"/>
                <a:ea typeface="Open Sauce Bold"/>
                <a:cs typeface="Open Sauce Bold"/>
                <a:sym typeface="Open Sauce Bold"/>
              </a:rPr>
              <a:t>Q 9 :</a:t>
            </a:r>
          </a:p>
        </p:txBody>
      </p:sp>
      <p:sp>
        <p:nvSpPr>
          <p:cNvPr name="TextBox 7" id="7"/>
          <p:cNvSpPr txBox="true"/>
          <p:nvPr/>
        </p:nvSpPr>
        <p:spPr>
          <a:xfrm rot="0">
            <a:off x="480616" y="2661267"/>
            <a:ext cx="6928538" cy="473075"/>
          </a:xfrm>
          <a:prstGeom prst="rect">
            <a:avLst/>
          </a:prstGeom>
        </p:spPr>
        <p:txBody>
          <a:bodyPr anchor="t" rtlCol="false" tIns="0" lIns="0" bIns="0" rIns="0">
            <a:spAutoFit/>
          </a:bodyPr>
          <a:lstStyle/>
          <a:p>
            <a:pPr algn="l">
              <a:lnSpc>
                <a:spcPts val="3999"/>
              </a:lnSpc>
            </a:pPr>
            <a:r>
              <a:rPr lang="en-US" sz="2499">
                <a:solidFill>
                  <a:srgbClr val="FDFBFB"/>
                </a:solidFill>
                <a:latin typeface="Open Sauce"/>
                <a:ea typeface="Open Sauce"/>
                <a:cs typeface="Open Sauce"/>
                <a:sym typeface="Open Sauce"/>
              </a:rPr>
              <a:t>Fetch oldest athletes to win a gold medal.</a:t>
            </a:r>
          </a:p>
        </p:txBody>
      </p:sp>
      <p:sp>
        <p:nvSpPr>
          <p:cNvPr name="TextBox 8" id="8"/>
          <p:cNvSpPr txBox="true"/>
          <p:nvPr/>
        </p:nvSpPr>
        <p:spPr>
          <a:xfrm rot="0">
            <a:off x="647537" y="5473877"/>
            <a:ext cx="6928538" cy="863600"/>
          </a:xfrm>
          <a:prstGeom prst="rect">
            <a:avLst/>
          </a:prstGeom>
        </p:spPr>
        <p:txBody>
          <a:bodyPr anchor="t" rtlCol="false" tIns="0" lIns="0" bIns="0" rIns="0">
            <a:spAutoFit/>
          </a:bodyPr>
          <a:lstStyle/>
          <a:p>
            <a:pPr algn="ctr" marL="0" indent="0" lvl="0">
              <a:lnSpc>
                <a:spcPts val="7000"/>
              </a:lnSpc>
              <a:spcBef>
                <a:spcPct val="0"/>
              </a:spcBef>
            </a:pPr>
            <a:r>
              <a:rPr lang="en-US" b="true" sz="5000" spc="-100">
                <a:solidFill>
                  <a:srgbClr val="FDFBFB"/>
                </a:solidFill>
                <a:latin typeface="Open Sauce Bold"/>
                <a:ea typeface="Open Sauce Bold"/>
                <a:cs typeface="Open Sauce Bold"/>
                <a:sym typeface="Open Sauce Bold"/>
              </a:rPr>
              <a:t>Q 10 :</a:t>
            </a:r>
          </a:p>
        </p:txBody>
      </p:sp>
      <p:sp>
        <p:nvSpPr>
          <p:cNvPr name="TextBox 9" id="9"/>
          <p:cNvSpPr txBox="true"/>
          <p:nvPr/>
        </p:nvSpPr>
        <p:spPr>
          <a:xfrm rot="0">
            <a:off x="480616" y="6793897"/>
            <a:ext cx="6928538" cy="977900"/>
          </a:xfrm>
          <a:prstGeom prst="rect">
            <a:avLst/>
          </a:prstGeom>
        </p:spPr>
        <p:txBody>
          <a:bodyPr anchor="t" rtlCol="false" tIns="0" lIns="0" bIns="0" rIns="0">
            <a:spAutoFit/>
          </a:bodyPr>
          <a:lstStyle/>
          <a:p>
            <a:pPr algn="l">
              <a:lnSpc>
                <a:spcPts val="3999"/>
              </a:lnSpc>
            </a:pPr>
            <a:r>
              <a:rPr lang="en-US" sz="2499">
                <a:solidFill>
                  <a:srgbClr val="FDFBFB"/>
                </a:solidFill>
                <a:latin typeface="Open Sauce"/>
                <a:ea typeface="Open Sauce"/>
                <a:cs typeface="Open Sauce"/>
                <a:sym typeface="Open Sauce"/>
              </a:rPr>
              <a:t>Find the Ratio of male and female athletes participated in all olympic games.</a:t>
            </a:r>
          </a:p>
        </p:txBody>
      </p:sp>
      <p:sp>
        <p:nvSpPr>
          <p:cNvPr name="Freeform 10" id="10"/>
          <p:cNvSpPr/>
          <p:nvPr/>
        </p:nvSpPr>
        <p:spPr>
          <a:xfrm flipH="false" flipV="false" rot="0">
            <a:off x="8603612" y="6276390"/>
            <a:ext cx="9421958" cy="2108163"/>
          </a:xfrm>
          <a:custGeom>
            <a:avLst/>
            <a:gdLst/>
            <a:ahLst/>
            <a:cxnLst/>
            <a:rect r="r" b="b" t="t" l="l"/>
            <a:pathLst>
              <a:path h="2108163" w="9421958">
                <a:moveTo>
                  <a:pt x="0" y="0"/>
                </a:moveTo>
                <a:lnTo>
                  <a:pt x="9421958" y="0"/>
                </a:lnTo>
                <a:lnTo>
                  <a:pt x="9421958" y="2108163"/>
                </a:lnTo>
                <a:lnTo>
                  <a:pt x="0" y="2108163"/>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7967668" y="-742840"/>
            <a:ext cx="10823170" cy="11772679"/>
            <a:chOff x="0" y="0"/>
            <a:chExt cx="2623859" cy="2854048"/>
          </a:xfrm>
        </p:grpSpPr>
        <p:sp>
          <p:nvSpPr>
            <p:cNvPr name="Freeform 3" id="3"/>
            <p:cNvSpPr/>
            <p:nvPr/>
          </p:nvSpPr>
          <p:spPr>
            <a:xfrm flipH="false" flipV="false" rot="0">
              <a:off x="0" y="0"/>
              <a:ext cx="2623859" cy="2854048"/>
            </a:xfrm>
            <a:custGeom>
              <a:avLst/>
              <a:gdLst/>
              <a:ahLst/>
              <a:cxnLst/>
              <a:rect r="r" b="b" t="t" l="l"/>
              <a:pathLst>
                <a:path h="2854048" w="2623859">
                  <a:moveTo>
                    <a:pt x="30758" y="0"/>
                  </a:moveTo>
                  <a:lnTo>
                    <a:pt x="2593100" y="0"/>
                  </a:lnTo>
                  <a:cubicBezTo>
                    <a:pt x="2601258" y="0"/>
                    <a:pt x="2609081" y="3241"/>
                    <a:pt x="2614850" y="9009"/>
                  </a:cubicBezTo>
                  <a:cubicBezTo>
                    <a:pt x="2620618" y="14777"/>
                    <a:pt x="2623859" y="22601"/>
                    <a:pt x="2623859" y="30758"/>
                  </a:cubicBezTo>
                  <a:lnTo>
                    <a:pt x="2623859" y="2823289"/>
                  </a:lnTo>
                  <a:cubicBezTo>
                    <a:pt x="2623859" y="2831447"/>
                    <a:pt x="2620618" y="2839271"/>
                    <a:pt x="2614850" y="2845039"/>
                  </a:cubicBezTo>
                  <a:cubicBezTo>
                    <a:pt x="2609081" y="2850807"/>
                    <a:pt x="2601258" y="2854048"/>
                    <a:pt x="2593100" y="2854048"/>
                  </a:cubicBezTo>
                  <a:lnTo>
                    <a:pt x="30758" y="2854048"/>
                  </a:lnTo>
                  <a:cubicBezTo>
                    <a:pt x="22601" y="2854048"/>
                    <a:pt x="14777" y="2850807"/>
                    <a:pt x="9009" y="2845039"/>
                  </a:cubicBezTo>
                  <a:cubicBezTo>
                    <a:pt x="3241" y="2839271"/>
                    <a:pt x="0" y="2831447"/>
                    <a:pt x="0" y="2823289"/>
                  </a:cubicBezTo>
                  <a:lnTo>
                    <a:pt x="0" y="30758"/>
                  </a:lnTo>
                  <a:cubicBezTo>
                    <a:pt x="0" y="22601"/>
                    <a:pt x="3241" y="14777"/>
                    <a:pt x="9009" y="9009"/>
                  </a:cubicBezTo>
                  <a:cubicBezTo>
                    <a:pt x="14777" y="3241"/>
                    <a:pt x="22601" y="0"/>
                    <a:pt x="30758" y="0"/>
                  </a:cubicBezTo>
                  <a:close/>
                </a:path>
              </a:pathLst>
            </a:custGeom>
            <a:solidFill>
              <a:srgbClr val="106861"/>
            </a:solidFill>
            <a:ln cap="rnd">
              <a:noFill/>
              <a:prstDash val="solid"/>
              <a:round/>
            </a:ln>
          </p:spPr>
        </p:sp>
        <p:sp>
          <p:nvSpPr>
            <p:cNvPr name="TextBox 4" id="4"/>
            <p:cNvSpPr txBox="true"/>
            <p:nvPr/>
          </p:nvSpPr>
          <p:spPr>
            <a:xfrm>
              <a:off x="0" y="-19050"/>
              <a:ext cx="2623859"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8774729" y="6361304"/>
            <a:ext cx="8484571" cy="1778816"/>
          </a:xfrm>
          <a:custGeom>
            <a:avLst/>
            <a:gdLst/>
            <a:ahLst/>
            <a:cxnLst/>
            <a:rect r="r" b="b" t="t" l="l"/>
            <a:pathLst>
              <a:path h="1778816" w="8484571">
                <a:moveTo>
                  <a:pt x="0" y="0"/>
                </a:moveTo>
                <a:lnTo>
                  <a:pt x="8484571" y="0"/>
                </a:lnTo>
                <a:lnTo>
                  <a:pt x="8484571" y="1778816"/>
                </a:lnTo>
                <a:lnTo>
                  <a:pt x="0" y="1778816"/>
                </a:lnTo>
                <a:lnTo>
                  <a:pt x="0" y="0"/>
                </a:lnTo>
                <a:close/>
              </a:path>
            </a:pathLst>
          </a:custGeom>
          <a:blipFill>
            <a:blip r:embed="rId2"/>
            <a:stretch>
              <a:fillRect l="0" t="0" r="0" b="0"/>
            </a:stretch>
          </a:blipFill>
        </p:spPr>
      </p:sp>
      <p:sp>
        <p:nvSpPr>
          <p:cNvPr name="Freeform 6" id="6"/>
          <p:cNvSpPr/>
          <p:nvPr/>
        </p:nvSpPr>
        <p:spPr>
          <a:xfrm flipH="false" flipV="false" rot="0">
            <a:off x="9418860" y="1682274"/>
            <a:ext cx="7614402" cy="2025107"/>
          </a:xfrm>
          <a:custGeom>
            <a:avLst/>
            <a:gdLst/>
            <a:ahLst/>
            <a:cxnLst/>
            <a:rect r="r" b="b" t="t" l="l"/>
            <a:pathLst>
              <a:path h="2025107" w="7614402">
                <a:moveTo>
                  <a:pt x="0" y="0"/>
                </a:moveTo>
                <a:lnTo>
                  <a:pt x="7614403" y="0"/>
                </a:lnTo>
                <a:lnTo>
                  <a:pt x="7614403" y="2025107"/>
                </a:lnTo>
                <a:lnTo>
                  <a:pt x="0" y="2025107"/>
                </a:lnTo>
                <a:lnTo>
                  <a:pt x="0" y="0"/>
                </a:lnTo>
                <a:close/>
              </a:path>
            </a:pathLst>
          </a:custGeom>
          <a:blipFill>
            <a:blip r:embed="rId3"/>
            <a:stretch>
              <a:fillRect l="0" t="0" r="0" b="0"/>
            </a:stretch>
          </a:blipFill>
        </p:spPr>
      </p:sp>
      <p:sp>
        <p:nvSpPr>
          <p:cNvPr name="TextBox 7" id="7"/>
          <p:cNvSpPr txBox="true"/>
          <p:nvPr/>
        </p:nvSpPr>
        <p:spPr>
          <a:xfrm rot="0">
            <a:off x="480616" y="544513"/>
            <a:ext cx="6928538" cy="863600"/>
          </a:xfrm>
          <a:prstGeom prst="rect">
            <a:avLst/>
          </a:prstGeom>
        </p:spPr>
        <p:txBody>
          <a:bodyPr anchor="t" rtlCol="false" tIns="0" lIns="0" bIns="0" rIns="0">
            <a:spAutoFit/>
          </a:bodyPr>
          <a:lstStyle/>
          <a:p>
            <a:pPr algn="ctr" marL="0" indent="0" lvl="0">
              <a:lnSpc>
                <a:spcPts val="7000"/>
              </a:lnSpc>
              <a:spcBef>
                <a:spcPct val="0"/>
              </a:spcBef>
            </a:pPr>
            <a:r>
              <a:rPr lang="en-US" b="true" sz="5000" spc="-100">
                <a:solidFill>
                  <a:srgbClr val="000000"/>
                </a:solidFill>
                <a:latin typeface="Open Sauce Bold"/>
                <a:ea typeface="Open Sauce Bold"/>
                <a:cs typeface="Open Sauce Bold"/>
                <a:sym typeface="Open Sauce Bold"/>
              </a:rPr>
              <a:t>Q 11 :</a:t>
            </a:r>
          </a:p>
        </p:txBody>
      </p:sp>
      <p:sp>
        <p:nvSpPr>
          <p:cNvPr name="TextBox 8" id="8"/>
          <p:cNvSpPr txBox="true"/>
          <p:nvPr/>
        </p:nvSpPr>
        <p:spPr>
          <a:xfrm rot="0">
            <a:off x="480616" y="1905840"/>
            <a:ext cx="6928538" cy="1482725"/>
          </a:xfrm>
          <a:prstGeom prst="rect">
            <a:avLst/>
          </a:prstGeom>
        </p:spPr>
        <p:txBody>
          <a:bodyPr anchor="t" rtlCol="false" tIns="0" lIns="0" bIns="0" rIns="0">
            <a:spAutoFit/>
          </a:bodyPr>
          <a:lstStyle/>
          <a:p>
            <a:pPr algn="l">
              <a:lnSpc>
                <a:spcPts val="3999"/>
              </a:lnSpc>
            </a:pPr>
            <a:r>
              <a:rPr lang="en-US" sz="2499">
                <a:solidFill>
                  <a:srgbClr val="000000"/>
                </a:solidFill>
                <a:latin typeface="Open Sauce"/>
                <a:ea typeface="Open Sauce"/>
                <a:cs typeface="Open Sauce"/>
                <a:sym typeface="Open Sauce"/>
              </a:rPr>
              <a:t>Fetch the top 5 athletes who have won the most gold medals.</a:t>
            </a:r>
          </a:p>
          <a:p>
            <a:pPr algn="l">
              <a:lnSpc>
                <a:spcPts val="3999"/>
              </a:lnSpc>
            </a:pPr>
          </a:p>
        </p:txBody>
      </p:sp>
      <p:sp>
        <p:nvSpPr>
          <p:cNvPr name="TextBox 9" id="9"/>
          <p:cNvSpPr txBox="true"/>
          <p:nvPr/>
        </p:nvSpPr>
        <p:spPr>
          <a:xfrm rot="0">
            <a:off x="566361" y="5296068"/>
            <a:ext cx="6928538" cy="863600"/>
          </a:xfrm>
          <a:prstGeom prst="rect">
            <a:avLst/>
          </a:prstGeom>
        </p:spPr>
        <p:txBody>
          <a:bodyPr anchor="t" rtlCol="false" tIns="0" lIns="0" bIns="0" rIns="0">
            <a:spAutoFit/>
          </a:bodyPr>
          <a:lstStyle/>
          <a:p>
            <a:pPr algn="ctr" marL="0" indent="0" lvl="0">
              <a:lnSpc>
                <a:spcPts val="7000"/>
              </a:lnSpc>
              <a:spcBef>
                <a:spcPct val="0"/>
              </a:spcBef>
            </a:pPr>
            <a:r>
              <a:rPr lang="en-US" b="true" sz="5000" spc="-100">
                <a:solidFill>
                  <a:srgbClr val="000000"/>
                </a:solidFill>
                <a:latin typeface="Open Sauce Bold"/>
                <a:ea typeface="Open Sauce Bold"/>
                <a:cs typeface="Open Sauce Bold"/>
                <a:sym typeface="Open Sauce Bold"/>
              </a:rPr>
              <a:t>Q 12 :</a:t>
            </a:r>
          </a:p>
        </p:txBody>
      </p:sp>
      <p:sp>
        <p:nvSpPr>
          <p:cNvPr name="TextBox 10" id="10"/>
          <p:cNvSpPr txBox="true"/>
          <p:nvPr/>
        </p:nvSpPr>
        <p:spPr>
          <a:xfrm rot="0">
            <a:off x="566361" y="6657395"/>
            <a:ext cx="6928538" cy="1482725"/>
          </a:xfrm>
          <a:prstGeom prst="rect">
            <a:avLst/>
          </a:prstGeom>
        </p:spPr>
        <p:txBody>
          <a:bodyPr anchor="t" rtlCol="false" tIns="0" lIns="0" bIns="0" rIns="0">
            <a:spAutoFit/>
          </a:bodyPr>
          <a:lstStyle/>
          <a:p>
            <a:pPr algn="l">
              <a:lnSpc>
                <a:spcPts val="3999"/>
              </a:lnSpc>
            </a:pPr>
            <a:r>
              <a:rPr lang="en-US" sz="2499">
                <a:solidFill>
                  <a:srgbClr val="000000"/>
                </a:solidFill>
                <a:latin typeface="Open Sauce"/>
                <a:ea typeface="Open Sauce"/>
                <a:cs typeface="Open Sauce"/>
                <a:sym typeface="Open Sauce"/>
              </a:rPr>
              <a:t>Fetch the top 5 athletes who have won the most medals (gold/silver/bronze).</a:t>
            </a:r>
          </a:p>
          <a:p>
            <a:pPr algn="l">
              <a:lnSpc>
                <a:spcPts val="399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94986"/>
            <a:ext cx="8223612" cy="11772679"/>
            <a:chOff x="0" y="0"/>
            <a:chExt cx="1993648" cy="2854048"/>
          </a:xfrm>
        </p:grpSpPr>
        <p:sp>
          <p:nvSpPr>
            <p:cNvPr name="Freeform 3" id="3"/>
            <p:cNvSpPr/>
            <p:nvPr/>
          </p:nvSpPr>
          <p:spPr>
            <a:xfrm flipH="false" flipV="false" rot="0">
              <a:off x="0" y="0"/>
              <a:ext cx="1993648" cy="2854048"/>
            </a:xfrm>
            <a:custGeom>
              <a:avLst/>
              <a:gdLst/>
              <a:ahLst/>
              <a:cxnLst/>
              <a:rect r="r" b="b" t="t" l="l"/>
              <a:pathLst>
                <a:path h="2854048" w="1993648">
                  <a:moveTo>
                    <a:pt x="40481" y="0"/>
                  </a:moveTo>
                  <a:lnTo>
                    <a:pt x="1953167" y="0"/>
                  </a:lnTo>
                  <a:cubicBezTo>
                    <a:pt x="1975524" y="0"/>
                    <a:pt x="1993648" y="18124"/>
                    <a:pt x="1993648" y="40481"/>
                  </a:cubicBezTo>
                  <a:lnTo>
                    <a:pt x="1993648" y="2813567"/>
                  </a:lnTo>
                  <a:cubicBezTo>
                    <a:pt x="1993648" y="2824303"/>
                    <a:pt x="1989383" y="2834599"/>
                    <a:pt x="1981792" y="2842191"/>
                  </a:cubicBezTo>
                  <a:cubicBezTo>
                    <a:pt x="1974200" y="2849783"/>
                    <a:pt x="1963903" y="2854048"/>
                    <a:pt x="1953167" y="2854048"/>
                  </a:cubicBezTo>
                  <a:lnTo>
                    <a:pt x="40481" y="2854048"/>
                  </a:lnTo>
                  <a:cubicBezTo>
                    <a:pt x="29745" y="2854048"/>
                    <a:pt x="19448" y="2849783"/>
                    <a:pt x="11857" y="2842191"/>
                  </a:cubicBezTo>
                  <a:cubicBezTo>
                    <a:pt x="4265" y="2834599"/>
                    <a:pt x="0" y="2824303"/>
                    <a:pt x="0" y="2813567"/>
                  </a:cubicBezTo>
                  <a:lnTo>
                    <a:pt x="0" y="40481"/>
                  </a:lnTo>
                  <a:cubicBezTo>
                    <a:pt x="0" y="29745"/>
                    <a:pt x="4265" y="19448"/>
                    <a:pt x="11857" y="11857"/>
                  </a:cubicBezTo>
                  <a:cubicBezTo>
                    <a:pt x="19448" y="4265"/>
                    <a:pt x="29745" y="0"/>
                    <a:pt x="40481" y="0"/>
                  </a:cubicBezTo>
                  <a:close/>
                </a:path>
              </a:pathLst>
            </a:custGeom>
            <a:solidFill>
              <a:srgbClr val="106861"/>
            </a:solidFill>
            <a:ln cap="rnd">
              <a:noFill/>
              <a:prstDash val="solid"/>
              <a:round/>
            </a:ln>
          </p:spPr>
        </p:sp>
        <p:sp>
          <p:nvSpPr>
            <p:cNvPr name="TextBox 4" id="4"/>
            <p:cNvSpPr txBox="true"/>
            <p:nvPr/>
          </p:nvSpPr>
          <p:spPr>
            <a:xfrm>
              <a:off x="0" y="-19050"/>
              <a:ext cx="1993648"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8860873" y="2580637"/>
            <a:ext cx="8722135" cy="1739235"/>
          </a:xfrm>
          <a:custGeom>
            <a:avLst/>
            <a:gdLst/>
            <a:ahLst/>
            <a:cxnLst/>
            <a:rect r="r" b="b" t="t" l="l"/>
            <a:pathLst>
              <a:path h="1739235" w="8722135">
                <a:moveTo>
                  <a:pt x="0" y="0"/>
                </a:moveTo>
                <a:lnTo>
                  <a:pt x="8722135" y="0"/>
                </a:lnTo>
                <a:lnTo>
                  <a:pt x="8722135" y="1739235"/>
                </a:lnTo>
                <a:lnTo>
                  <a:pt x="0" y="1739235"/>
                </a:lnTo>
                <a:lnTo>
                  <a:pt x="0" y="0"/>
                </a:lnTo>
                <a:close/>
              </a:path>
            </a:pathLst>
          </a:custGeom>
          <a:blipFill>
            <a:blip r:embed="rId2"/>
            <a:stretch>
              <a:fillRect l="0" t="0" r="0" b="0"/>
            </a:stretch>
          </a:blipFill>
        </p:spPr>
      </p:sp>
      <p:sp>
        <p:nvSpPr>
          <p:cNvPr name="Freeform 6" id="6"/>
          <p:cNvSpPr/>
          <p:nvPr/>
        </p:nvSpPr>
        <p:spPr>
          <a:xfrm flipH="false" flipV="false" rot="0">
            <a:off x="8692486" y="5956366"/>
            <a:ext cx="9595514" cy="2854665"/>
          </a:xfrm>
          <a:custGeom>
            <a:avLst/>
            <a:gdLst/>
            <a:ahLst/>
            <a:cxnLst/>
            <a:rect r="r" b="b" t="t" l="l"/>
            <a:pathLst>
              <a:path h="2854665" w="9595514">
                <a:moveTo>
                  <a:pt x="0" y="0"/>
                </a:moveTo>
                <a:lnTo>
                  <a:pt x="9595514" y="0"/>
                </a:lnTo>
                <a:lnTo>
                  <a:pt x="9595514" y="2854665"/>
                </a:lnTo>
                <a:lnTo>
                  <a:pt x="0" y="2854665"/>
                </a:lnTo>
                <a:lnTo>
                  <a:pt x="0" y="0"/>
                </a:lnTo>
                <a:close/>
              </a:path>
            </a:pathLst>
          </a:custGeom>
          <a:blipFill>
            <a:blip r:embed="rId3"/>
            <a:stretch>
              <a:fillRect l="0" t="0" r="0" b="0"/>
            </a:stretch>
          </a:blipFill>
        </p:spPr>
      </p:sp>
      <p:sp>
        <p:nvSpPr>
          <p:cNvPr name="TextBox 7" id="7"/>
          <p:cNvSpPr txBox="true"/>
          <p:nvPr/>
        </p:nvSpPr>
        <p:spPr>
          <a:xfrm rot="0">
            <a:off x="480616" y="1344376"/>
            <a:ext cx="6928538" cy="863600"/>
          </a:xfrm>
          <a:prstGeom prst="rect">
            <a:avLst/>
          </a:prstGeom>
        </p:spPr>
        <p:txBody>
          <a:bodyPr anchor="t" rtlCol="false" tIns="0" lIns="0" bIns="0" rIns="0">
            <a:spAutoFit/>
          </a:bodyPr>
          <a:lstStyle/>
          <a:p>
            <a:pPr algn="ctr" marL="0" indent="0" lvl="0">
              <a:lnSpc>
                <a:spcPts val="7000"/>
              </a:lnSpc>
              <a:spcBef>
                <a:spcPct val="0"/>
              </a:spcBef>
            </a:pPr>
            <a:r>
              <a:rPr lang="en-US" b="true" sz="5000" spc="-100">
                <a:solidFill>
                  <a:srgbClr val="FDFBFB"/>
                </a:solidFill>
                <a:latin typeface="Open Sauce Bold"/>
                <a:ea typeface="Open Sauce Bold"/>
                <a:cs typeface="Open Sauce Bold"/>
                <a:sym typeface="Open Sauce Bold"/>
              </a:rPr>
              <a:t>Q 13 :</a:t>
            </a:r>
          </a:p>
        </p:txBody>
      </p:sp>
      <p:sp>
        <p:nvSpPr>
          <p:cNvPr name="TextBox 8" id="8"/>
          <p:cNvSpPr txBox="true"/>
          <p:nvPr/>
        </p:nvSpPr>
        <p:spPr>
          <a:xfrm rot="0">
            <a:off x="480616" y="2661267"/>
            <a:ext cx="6928538" cy="1482725"/>
          </a:xfrm>
          <a:prstGeom prst="rect">
            <a:avLst/>
          </a:prstGeom>
        </p:spPr>
        <p:txBody>
          <a:bodyPr anchor="t" rtlCol="false" tIns="0" lIns="0" bIns="0" rIns="0">
            <a:spAutoFit/>
          </a:bodyPr>
          <a:lstStyle/>
          <a:p>
            <a:pPr algn="l">
              <a:lnSpc>
                <a:spcPts val="3999"/>
              </a:lnSpc>
            </a:pPr>
            <a:r>
              <a:rPr lang="en-US" sz="2499">
                <a:solidFill>
                  <a:srgbClr val="FDFBFB"/>
                </a:solidFill>
                <a:latin typeface="Open Sauce"/>
                <a:ea typeface="Open Sauce"/>
                <a:cs typeface="Open Sauce"/>
                <a:sym typeface="Open Sauce"/>
              </a:rPr>
              <a:t>Fetch the top 5 most successful countries in olympics. Success is defined by no of medals won.</a:t>
            </a:r>
          </a:p>
        </p:txBody>
      </p:sp>
      <p:sp>
        <p:nvSpPr>
          <p:cNvPr name="TextBox 9" id="9"/>
          <p:cNvSpPr txBox="true"/>
          <p:nvPr/>
        </p:nvSpPr>
        <p:spPr>
          <a:xfrm rot="0">
            <a:off x="480616" y="5851591"/>
            <a:ext cx="6928538" cy="863600"/>
          </a:xfrm>
          <a:prstGeom prst="rect">
            <a:avLst/>
          </a:prstGeom>
        </p:spPr>
        <p:txBody>
          <a:bodyPr anchor="t" rtlCol="false" tIns="0" lIns="0" bIns="0" rIns="0">
            <a:spAutoFit/>
          </a:bodyPr>
          <a:lstStyle/>
          <a:p>
            <a:pPr algn="ctr" marL="0" indent="0" lvl="0">
              <a:lnSpc>
                <a:spcPts val="7000"/>
              </a:lnSpc>
              <a:spcBef>
                <a:spcPct val="0"/>
              </a:spcBef>
            </a:pPr>
            <a:r>
              <a:rPr lang="en-US" b="true" sz="5000" spc="-100">
                <a:solidFill>
                  <a:srgbClr val="FDFBFB"/>
                </a:solidFill>
                <a:latin typeface="Open Sauce Bold"/>
                <a:ea typeface="Open Sauce Bold"/>
                <a:cs typeface="Open Sauce Bold"/>
                <a:sym typeface="Open Sauce Bold"/>
              </a:rPr>
              <a:t>Q 14 :</a:t>
            </a:r>
          </a:p>
        </p:txBody>
      </p:sp>
      <p:sp>
        <p:nvSpPr>
          <p:cNvPr name="TextBox 10" id="10"/>
          <p:cNvSpPr txBox="true"/>
          <p:nvPr/>
        </p:nvSpPr>
        <p:spPr>
          <a:xfrm rot="0">
            <a:off x="480616" y="6857423"/>
            <a:ext cx="6928538" cy="977900"/>
          </a:xfrm>
          <a:prstGeom prst="rect">
            <a:avLst/>
          </a:prstGeom>
        </p:spPr>
        <p:txBody>
          <a:bodyPr anchor="t" rtlCol="false" tIns="0" lIns="0" bIns="0" rIns="0">
            <a:spAutoFit/>
          </a:bodyPr>
          <a:lstStyle/>
          <a:p>
            <a:pPr algn="l">
              <a:lnSpc>
                <a:spcPts val="3999"/>
              </a:lnSpc>
            </a:pPr>
            <a:r>
              <a:rPr lang="en-US" sz="2499">
                <a:solidFill>
                  <a:srgbClr val="FDFBFB"/>
                </a:solidFill>
                <a:latin typeface="Open Sauce"/>
                <a:ea typeface="Open Sauce"/>
                <a:cs typeface="Open Sauce"/>
                <a:sym typeface="Open Sauce"/>
              </a:rPr>
              <a:t>List down total gold, silver and bronze medals won by each country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93371" y="4485241"/>
            <a:ext cx="11301259" cy="2782935"/>
          </a:xfrm>
          <a:custGeom>
            <a:avLst/>
            <a:gdLst/>
            <a:ahLst/>
            <a:cxnLst/>
            <a:rect r="r" b="b" t="t" l="l"/>
            <a:pathLst>
              <a:path h="2782935" w="11301259">
                <a:moveTo>
                  <a:pt x="0" y="0"/>
                </a:moveTo>
                <a:lnTo>
                  <a:pt x="11301258" y="0"/>
                </a:lnTo>
                <a:lnTo>
                  <a:pt x="11301258" y="2782935"/>
                </a:lnTo>
                <a:lnTo>
                  <a:pt x="0" y="2782935"/>
                </a:lnTo>
                <a:lnTo>
                  <a:pt x="0" y="0"/>
                </a:lnTo>
                <a:close/>
              </a:path>
            </a:pathLst>
          </a:custGeom>
          <a:blipFill>
            <a:blip r:embed="rId2"/>
            <a:stretch>
              <a:fillRect l="0" t="0" r="0" b="0"/>
            </a:stretch>
          </a:blipFill>
        </p:spPr>
      </p:sp>
      <p:sp>
        <p:nvSpPr>
          <p:cNvPr name="TextBox 3" id="3"/>
          <p:cNvSpPr txBox="true"/>
          <p:nvPr/>
        </p:nvSpPr>
        <p:spPr>
          <a:xfrm rot="0">
            <a:off x="5679731" y="544513"/>
            <a:ext cx="6928538" cy="863600"/>
          </a:xfrm>
          <a:prstGeom prst="rect">
            <a:avLst/>
          </a:prstGeom>
        </p:spPr>
        <p:txBody>
          <a:bodyPr anchor="t" rtlCol="false" tIns="0" lIns="0" bIns="0" rIns="0">
            <a:spAutoFit/>
          </a:bodyPr>
          <a:lstStyle/>
          <a:p>
            <a:pPr algn="ctr" marL="0" indent="0" lvl="0">
              <a:lnSpc>
                <a:spcPts val="7000"/>
              </a:lnSpc>
              <a:spcBef>
                <a:spcPct val="0"/>
              </a:spcBef>
            </a:pPr>
            <a:r>
              <a:rPr lang="en-US" b="true" sz="5000" spc="-100">
                <a:solidFill>
                  <a:srgbClr val="000000"/>
                </a:solidFill>
                <a:latin typeface="Open Sauce Bold"/>
                <a:ea typeface="Open Sauce Bold"/>
                <a:cs typeface="Open Sauce Bold"/>
                <a:sym typeface="Open Sauce Bold"/>
              </a:rPr>
              <a:t>Q 15 :</a:t>
            </a:r>
          </a:p>
        </p:txBody>
      </p:sp>
      <p:sp>
        <p:nvSpPr>
          <p:cNvPr name="TextBox 4" id="4"/>
          <p:cNvSpPr txBox="true"/>
          <p:nvPr/>
        </p:nvSpPr>
        <p:spPr>
          <a:xfrm rot="0">
            <a:off x="2782091" y="2661267"/>
            <a:ext cx="12723819" cy="977900"/>
          </a:xfrm>
          <a:prstGeom prst="rect">
            <a:avLst/>
          </a:prstGeom>
        </p:spPr>
        <p:txBody>
          <a:bodyPr anchor="t" rtlCol="false" tIns="0" lIns="0" bIns="0" rIns="0">
            <a:spAutoFit/>
          </a:bodyPr>
          <a:lstStyle/>
          <a:p>
            <a:pPr algn="ctr">
              <a:lnSpc>
                <a:spcPts val="3999"/>
              </a:lnSpc>
            </a:pPr>
            <a:r>
              <a:rPr lang="en-US" sz="2499">
                <a:solidFill>
                  <a:srgbClr val="000000"/>
                </a:solidFill>
                <a:latin typeface="Open Sauce"/>
                <a:ea typeface="Open Sauce"/>
                <a:cs typeface="Open Sauce"/>
                <a:sym typeface="Open Sauce"/>
              </a:rPr>
              <a:t>List down total gold, silver and bronze medals won by each country corresponding to each olympic games.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96425" y="3740950"/>
            <a:ext cx="14295150" cy="5932487"/>
          </a:xfrm>
          <a:custGeom>
            <a:avLst/>
            <a:gdLst/>
            <a:ahLst/>
            <a:cxnLst/>
            <a:rect r="r" b="b" t="t" l="l"/>
            <a:pathLst>
              <a:path h="5932487" w="14295150">
                <a:moveTo>
                  <a:pt x="0" y="0"/>
                </a:moveTo>
                <a:lnTo>
                  <a:pt x="14295150" y="0"/>
                </a:lnTo>
                <a:lnTo>
                  <a:pt x="14295150" y="5932488"/>
                </a:lnTo>
                <a:lnTo>
                  <a:pt x="0" y="5932488"/>
                </a:lnTo>
                <a:lnTo>
                  <a:pt x="0" y="0"/>
                </a:lnTo>
                <a:close/>
              </a:path>
            </a:pathLst>
          </a:custGeom>
          <a:blipFill>
            <a:blip r:embed="rId2"/>
            <a:stretch>
              <a:fillRect l="0" t="0" r="0" b="0"/>
            </a:stretch>
          </a:blipFill>
        </p:spPr>
      </p:sp>
      <p:sp>
        <p:nvSpPr>
          <p:cNvPr name="TextBox 3" id="3"/>
          <p:cNvSpPr txBox="true"/>
          <p:nvPr/>
        </p:nvSpPr>
        <p:spPr>
          <a:xfrm rot="0">
            <a:off x="5679731" y="544513"/>
            <a:ext cx="6928538" cy="863600"/>
          </a:xfrm>
          <a:prstGeom prst="rect">
            <a:avLst/>
          </a:prstGeom>
        </p:spPr>
        <p:txBody>
          <a:bodyPr anchor="t" rtlCol="false" tIns="0" lIns="0" bIns="0" rIns="0">
            <a:spAutoFit/>
          </a:bodyPr>
          <a:lstStyle/>
          <a:p>
            <a:pPr algn="ctr" marL="0" indent="0" lvl="0">
              <a:lnSpc>
                <a:spcPts val="7000"/>
              </a:lnSpc>
              <a:spcBef>
                <a:spcPct val="0"/>
              </a:spcBef>
            </a:pPr>
            <a:r>
              <a:rPr lang="en-US" b="true" sz="5000" spc="-100">
                <a:solidFill>
                  <a:srgbClr val="000000"/>
                </a:solidFill>
                <a:latin typeface="Open Sauce Bold"/>
                <a:ea typeface="Open Sauce Bold"/>
                <a:cs typeface="Open Sauce Bold"/>
                <a:sym typeface="Open Sauce Bold"/>
              </a:rPr>
              <a:t>Q 16 :</a:t>
            </a:r>
          </a:p>
        </p:txBody>
      </p:sp>
      <p:sp>
        <p:nvSpPr>
          <p:cNvPr name="TextBox 4" id="4"/>
          <p:cNvSpPr txBox="true"/>
          <p:nvPr/>
        </p:nvSpPr>
        <p:spPr>
          <a:xfrm rot="0">
            <a:off x="2782091" y="2039150"/>
            <a:ext cx="12723819" cy="977900"/>
          </a:xfrm>
          <a:prstGeom prst="rect">
            <a:avLst/>
          </a:prstGeom>
        </p:spPr>
        <p:txBody>
          <a:bodyPr anchor="t" rtlCol="false" tIns="0" lIns="0" bIns="0" rIns="0">
            <a:spAutoFit/>
          </a:bodyPr>
          <a:lstStyle/>
          <a:p>
            <a:pPr algn="ctr">
              <a:lnSpc>
                <a:spcPts val="3999"/>
              </a:lnSpc>
            </a:pPr>
            <a:r>
              <a:rPr lang="en-US" sz="2499">
                <a:solidFill>
                  <a:srgbClr val="000000"/>
                </a:solidFill>
                <a:latin typeface="Open Sauce"/>
                <a:ea typeface="Open Sauce"/>
                <a:cs typeface="Open Sauce"/>
                <a:sym typeface="Open Sauce"/>
              </a:rPr>
              <a:t>Identify which country won the most gold, most silver and most bronze medals in each olympic games.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63548" y="3525083"/>
            <a:ext cx="14160903" cy="6390108"/>
          </a:xfrm>
          <a:custGeom>
            <a:avLst/>
            <a:gdLst/>
            <a:ahLst/>
            <a:cxnLst/>
            <a:rect r="r" b="b" t="t" l="l"/>
            <a:pathLst>
              <a:path h="6390108" w="14160903">
                <a:moveTo>
                  <a:pt x="0" y="0"/>
                </a:moveTo>
                <a:lnTo>
                  <a:pt x="14160904" y="0"/>
                </a:lnTo>
                <a:lnTo>
                  <a:pt x="14160904" y="6390108"/>
                </a:lnTo>
                <a:lnTo>
                  <a:pt x="0" y="6390108"/>
                </a:lnTo>
                <a:lnTo>
                  <a:pt x="0" y="0"/>
                </a:lnTo>
                <a:close/>
              </a:path>
            </a:pathLst>
          </a:custGeom>
          <a:blipFill>
            <a:blip r:embed="rId2"/>
            <a:stretch>
              <a:fillRect l="0" t="0" r="0" b="0"/>
            </a:stretch>
          </a:blipFill>
        </p:spPr>
      </p:sp>
      <p:sp>
        <p:nvSpPr>
          <p:cNvPr name="TextBox 3" id="3"/>
          <p:cNvSpPr txBox="true"/>
          <p:nvPr/>
        </p:nvSpPr>
        <p:spPr>
          <a:xfrm rot="0">
            <a:off x="5679731" y="544513"/>
            <a:ext cx="6928538" cy="863600"/>
          </a:xfrm>
          <a:prstGeom prst="rect">
            <a:avLst/>
          </a:prstGeom>
        </p:spPr>
        <p:txBody>
          <a:bodyPr anchor="t" rtlCol="false" tIns="0" lIns="0" bIns="0" rIns="0">
            <a:spAutoFit/>
          </a:bodyPr>
          <a:lstStyle/>
          <a:p>
            <a:pPr algn="ctr" marL="0" indent="0" lvl="0">
              <a:lnSpc>
                <a:spcPts val="7000"/>
              </a:lnSpc>
              <a:spcBef>
                <a:spcPct val="0"/>
              </a:spcBef>
            </a:pPr>
            <a:r>
              <a:rPr lang="en-US" b="true" sz="5000" spc="-100">
                <a:solidFill>
                  <a:srgbClr val="000000"/>
                </a:solidFill>
                <a:latin typeface="Open Sauce Bold"/>
                <a:ea typeface="Open Sauce Bold"/>
                <a:cs typeface="Open Sauce Bold"/>
                <a:sym typeface="Open Sauce Bold"/>
              </a:rPr>
              <a:t>Q 17 :</a:t>
            </a:r>
          </a:p>
        </p:txBody>
      </p:sp>
      <p:sp>
        <p:nvSpPr>
          <p:cNvPr name="TextBox 4" id="4"/>
          <p:cNvSpPr txBox="true"/>
          <p:nvPr/>
        </p:nvSpPr>
        <p:spPr>
          <a:xfrm rot="0">
            <a:off x="2782091" y="1928058"/>
            <a:ext cx="12723819" cy="977900"/>
          </a:xfrm>
          <a:prstGeom prst="rect">
            <a:avLst/>
          </a:prstGeom>
        </p:spPr>
        <p:txBody>
          <a:bodyPr anchor="t" rtlCol="false" tIns="0" lIns="0" bIns="0" rIns="0">
            <a:spAutoFit/>
          </a:bodyPr>
          <a:lstStyle/>
          <a:p>
            <a:pPr algn="ctr">
              <a:lnSpc>
                <a:spcPts val="3999"/>
              </a:lnSpc>
            </a:pPr>
            <a:r>
              <a:rPr lang="en-US" sz="2499">
                <a:solidFill>
                  <a:srgbClr val="000000"/>
                </a:solidFill>
                <a:latin typeface="Open Sauce"/>
                <a:ea typeface="Open Sauce"/>
                <a:cs typeface="Open Sauce"/>
                <a:sym typeface="Open Sauce"/>
              </a:rPr>
              <a:t>Identify which country won the most gold, most silver, most bronze medals and the most medals in each olympic games.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94986"/>
            <a:ext cx="8223612" cy="11772679"/>
            <a:chOff x="0" y="0"/>
            <a:chExt cx="1993648" cy="2854048"/>
          </a:xfrm>
        </p:grpSpPr>
        <p:sp>
          <p:nvSpPr>
            <p:cNvPr name="Freeform 3" id="3"/>
            <p:cNvSpPr/>
            <p:nvPr/>
          </p:nvSpPr>
          <p:spPr>
            <a:xfrm flipH="false" flipV="false" rot="0">
              <a:off x="0" y="0"/>
              <a:ext cx="1993648" cy="2854048"/>
            </a:xfrm>
            <a:custGeom>
              <a:avLst/>
              <a:gdLst/>
              <a:ahLst/>
              <a:cxnLst/>
              <a:rect r="r" b="b" t="t" l="l"/>
              <a:pathLst>
                <a:path h="2854048" w="1993648">
                  <a:moveTo>
                    <a:pt x="40481" y="0"/>
                  </a:moveTo>
                  <a:lnTo>
                    <a:pt x="1953167" y="0"/>
                  </a:lnTo>
                  <a:cubicBezTo>
                    <a:pt x="1975524" y="0"/>
                    <a:pt x="1993648" y="18124"/>
                    <a:pt x="1993648" y="40481"/>
                  </a:cubicBezTo>
                  <a:lnTo>
                    <a:pt x="1993648" y="2813567"/>
                  </a:lnTo>
                  <a:cubicBezTo>
                    <a:pt x="1993648" y="2824303"/>
                    <a:pt x="1989383" y="2834599"/>
                    <a:pt x="1981792" y="2842191"/>
                  </a:cubicBezTo>
                  <a:cubicBezTo>
                    <a:pt x="1974200" y="2849783"/>
                    <a:pt x="1963903" y="2854048"/>
                    <a:pt x="1953167" y="2854048"/>
                  </a:cubicBezTo>
                  <a:lnTo>
                    <a:pt x="40481" y="2854048"/>
                  </a:lnTo>
                  <a:cubicBezTo>
                    <a:pt x="29745" y="2854048"/>
                    <a:pt x="19448" y="2849783"/>
                    <a:pt x="11857" y="2842191"/>
                  </a:cubicBezTo>
                  <a:cubicBezTo>
                    <a:pt x="4265" y="2834599"/>
                    <a:pt x="0" y="2824303"/>
                    <a:pt x="0" y="2813567"/>
                  </a:cubicBezTo>
                  <a:lnTo>
                    <a:pt x="0" y="40481"/>
                  </a:lnTo>
                  <a:cubicBezTo>
                    <a:pt x="0" y="29745"/>
                    <a:pt x="4265" y="19448"/>
                    <a:pt x="11857" y="11857"/>
                  </a:cubicBezTo>
                  <a:cubicBezTo>
                    <a:pt x="19448" y="4265"/>
                    <a:pt x="29745" y="0"/>
                    <a:pt x="40481" y="0"/>
                  </a:cubicBezTo>
                  <a:close/>
                </a:path>
              </a:pathLst>
            </a:custGeom>
            <a:solidFill>
              <a:srgbClr val="106861"/>
            </a:solidFill>
            <a:ln cap="rnd">
              <a:noFill/>
              <a:prstDash val="solid"/>
              <a:round/>
            </a:ln>
          </p:spPr>
        </p:sp>
        <p:sp>
          <p:nvSpPr>
            <p:cNvPr name="TextBox 4" id="4"/>
            <p:cNvSpPr txBox="true"/>
            <p:nvPr/>
          </p:nvSpPr>
          <p:spPr>
            <a:xfrm>
              <a:off x="0" y="-19050"/>
              <a:ext cx="1993648"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8433409" y="649288"/>
            <a:ext cx="8825891" cy="3342806"/>
          </a:xfrm>
          <a:custGeom>
            <a:avLst/>
            <a:gdLst/>
            <a:ahLst/>
            <a:cxnLst/>
            <a:rect r="r" b="b" t="t" l="l"/>
            <a:pathLst>
              <a:path h="3342806" w="8825891">
                <a:moveTo>
                  <a:pt x="0" y="0"/>
                </a:moveTo>
                <a:lnTo>
                  <a:pt x="8825891" y="0"/>
                </a:lnTo>
                <a:lnTo>
                  <a:pt x="8825891" y="3342806"/>
                </a:lnTo>
                <a:lnTo>
                  <a:pt x="0" y="3342806"/>
                </a:lnTo>
                <a:lnTo>
                  <a:pt x="0" y="0"/>
                </a:lnTo>
                <a:close/>
              </a:path>
            </a:pathLst>
          </a:custGeom>
          <a:blipFill>
            <a:blip r:embed="rId2"/>
            <a:stretch>
              <a:fillRect l="0" t="0" r="0" b="0"/>
            </a:stretch>
          </a:blipFill>
        </p:spPr>
      </p:sp>
      <p:sp>
        <p:nvSpPr>
          <p:cNvPr name="Freeform 6" id="6"/>
          <p:cNvSpPr/>
          <p:nvPr/>
        </p:nvSpPr>
        <p:spPr>
          <a:xfrm flipH="false" flipV="false" rot="0">
            <a:off x="8839152" y="4791353"/>
            <a:ext cx="8014404" cy="1657074"/>
          </a:xfrm>
          <a:custGeom>
            <a:avLst/>
            <a:gdLst/>
            <a:ahLst/>
            <a:cxnLst/>
            <a:rect r="r" b="b" t="t" l="l"/>
            <a:pathLst>
              <a:path h="1657074" w="8014404">
                <a:moveTo>
                  <a:pt x="0" y="0"/>
                </a:moveTo>
                <a:lnTo>
                  <a:pt x="8014404" y="0"/>
                </a:lnTo>
                <a:lnTo>
                  <a:pt x="8014404" y="1657075"/>
                </a:lnTo>
                <a:lnTo>
                  <a:pt x="0" y="1657075"/>
                </a:lnTo>
                <a:lnTo>
                  <a:pt x="0" y="0"/>
                </a:lnTo>
                <a:close/>
              </a:path>
            </a:pathLst>
          </a:custGeom>
          <a:blipFill>
            <a:blip r:embed="rId3"/>
            <a:stretch>
              <a:fillRect l="0" t="0" r="0" b="0"/>
            </a:stretch>
          </a:blipFill>
        </p:spPr>
      </p:sp>
      <p:sp>
        <p:nvSpPr>
          <p:cNvPr name="Freeform 7" id="7"/>
          <p:cNvSpPr/>
          <p:nvPr/>
        </p:nvSpPr>
        <p:spPr>
          <a:xfrm flipH="false" flipV="false" rot="0">
            <a:off x="8839152" y="7585397"/>
            <a:ext cx="8645943" cy="2258753"/>
          </a:xfrm>
          <a:custGeom>
            <a:avLst/>
            <a:gdLst/>
            <a:ahLst/>
            <a:cxnLst/>
            <a:rect r="r" b="b" t="t" l="l"/>
            <a:pathLst>
              <a:path h="2258753" w="8645943">
                <a:moveTo>
                  <a:pt x="0" y="0"/>
                </a:moveTo>
                <a:lnTo>
                  <a:pt x="8645944" y="0"/>
                </a:lnTo>
                <a:lnTo>
                  <a:pt x="8645944" y="2258753"/>
                </a:lnTo>
                <a:lnTo>
                  <a:pt x="0" y="2258753"/>
                </a:lnTo>
                <a:lnTo>
                  <a:pt x="0" y="0"/>
                </a:lnTo>
                <a:close/>
              </a:path>
            </a:pathLst>
          </a:custGeom>
          <a:blipFill>
            <a:blip r:embed="rId4"/>
            <a:stretch>
              <a:fillRect l="0" t="0" r="0" b="0"/>
            </a:stretch>
          </a:blipFill>
        </p:spPr>
      </p:sp>
      <p:sp>
        <p:nvSpPr>
          <p:cNvPr name="TextBox 8" id="8"/>
          <p:cNvSpPr txBox="true"/>
          <p:nvPr/>
        </p:nvSpPr>
        <p:spPr>
          <a:xfrm rot="0">
            <a:off x="633016" y="696913"/>
            <a:ext cx="6928538" cy="863600"/>
          </a:xfrm>
          <a:prstGeom prst="rect">
            <a:avLst/>
          </a:prstGeom>
        </p:spPr>
        <p:txBody>
          <a:bodyPr anchor="t" rtlCol="false" tIns="0" lIns="0" bIns="0" rIns="0">
            <a:spAutoFit/>
          </a:bodyPr>
          <a:lstStyle/>
          <a:p>
            <a:pPr algn="ctr" marL="0" indent="0" lvl="0">
              <a:lnSpc>
                <a:spcPts val="7000"/>
              </a:lnSpc>
              <a:spcBef>
                <a:spcPct val="0"/>
              </a:spcBef>
            </a:pPr>
            <a:r>
              <a:rPr lang="en-US" b="true" sz="5000" spc="-100">
                <a:solidFill>
                  <a:srgbClr val="FDFBFB"/>
                </a:solidFill>
                <a:latin typeface="Open Sauce Bold"/>
                <a:ea typeface="Open Sauce Bold"/>
                <a:cs typeface="Open Sauce Bold"/>
                <a:sym typeface="Open Sauce Bold"/>
              </a:rPr>
              <a:t>Q 18 :</a:t>
            </a:r>
          </a:p>
        </p:txBody>
      </p:sp>
      <p:sp>
        <p:nvSpPr>
          <p:cNvPr name="TextBox 9" id="9"/>
          <p:cNvSpPr txBox="true"/>
          <p:nvPr/>
        </p:nvSpPr>
        <p:spPr>
          <a:xfrm rot="0">
            <a:off x="640190" y="1747143"/>
            <a:ext cx="6928538" cy="977900"/>
          </a:xfrm>
          <a:prstGeom prst="rect">
            <a:avLst/>
          </a:prstGeom>
        </p:spPr>
        <p:txBody>
          <a:bodyPr anchor="t" rtlCol="false" tIns="0" lIns="0" bIns="0" rIns="0">
            <a:spAutoFit/>
          </a:bodyPr>
          <a:lstStyle/>
          <a:p>
            <a:pPr algn="l">
              <a:lnSpc>
                <a:spcPts val="3999"/>
              </a:lnSpc>
            </a:pPr>
            <a:r>
              <a:rPr lang="en-US" sz="2499">
                <a:solidFill>
                  <a:srgbClr val="FDFBFB"/>
                </a:solidFill>
                <a:latin typeface="Open Sauce"/>
                <a:ea typeface="Open Sauce"/>
                <a:cs typeface="Open Sauce"/>
                <a:sym typeface="Open Sauce"/>
              </a:rPr>
              <a:t>Which countries have never won gold medal but have won silver/bronze medals?</a:t>
            </a:r>
          </a:p>
        </p:txBody>
      </p:sp>
      <p:sp>
        <p:nvSpPr>
          <p:cNvPr name="TextBox 10" id="10"/>
          <p:cNvSpPr txBox="true"/>
          <p:nvPr/>
        </p:nvSpPr>
        <p:spPr>
          <a:xfrm rot="0">
            <a:off x="629889" y="4115379"/>
            <a:ext cx="6928538" cy="863600"/>
          </a:xfrm>
          <a:prstGeom prst="rect">
            <a:avLst/>
          </a:prstGeom>
        </p:spPr>
        <p:txBody>
          <a:bodyPr anchor="t" rtlCol="false" tIns="0" lIns="0" bIns="0" rIns="0">
            <a:spAutoFit/>
          </a:bodyPr>
          <a:lstStyle/>
          <a:p>
            <a:pPr algn="ctr" marL="0" indent="0" lvl="0">
              <a:lnSpc>
                <a:spcPts val="7000"/>
              </a:lnSpc>
              <a:spcBef>
                <a:spcPct val="0"/>
              </a:spcBef>
            </a:pPr>
            <a:r>
              <a:rPr lang="en-US" b="true" sz="5000" spc="-100">
                <a:solidFill>
                  <a:srgbClr val="FDFBFB"/>
                </a:solidFill>
                <a:latin typeface="Open Sauce Bold"/>
                <a:ea typeface="Open Sauce Bold"/>
                <a:cs typeface="Open Sauce Bold"/>
                <a:sym typeface="Open Sauce Bold"/>
              </a:rPr>
              <a:t>Q 19 :</a:t>
            </a:r>
          </a:p>
        </p:txBody>
      </p:sp>
      <p:sp>
        <p:nvSpPr>
          <p:cNvPr name="TextBox 11" id="11"/>
          <p:cNvSpPr txBox="true"/>
          <p:nvPr/>
        </p:nvSpPr>
        <p:spPr>
          <a:xfrm rot="0">
            <a:off x="637063" y="5165610"/>
            <a:ext cx="6928538" cy="977900"/>
          </a:xfrm>
          <a:prstGeom prst="rect">
            <a:avLst/>
          </a:prstGeom>
        </p:spPr>
        <p:txBody>
          <a:bodyPr anchor="t" rtlCol="false" tIns="0" lIns="0" bIns="0" rIns="0">
            <a:spAutoFit/>
          </a:bodyPr>
          <a:lstStyle/>
          <a:p>
            <a:pPr algn="l">
              <a:lnSpc>
                <a:spcPts val="3999"/>
              </a:lnSpc>
            </a:pPr>
            <a:r>
              <a:rPr lang="en-US" sz="2499">
                <a:solidFill>
                  <a:srgbClr val="FDFBFB"/>
                </a:solidFill>
                <a:latin typeface="Open Sauce"/>
                <a:ea typeface="Open Sauce"/>
                <a:cs typeface="Open Sauce"/>
                <a:sym typeface="Open Sauce"/>
              </a:rPr>
              <a:t>In which Sport/event, India has won highest medals.</a:t>
            </a:r>
          </a:p>
        </p:txBody>
      </p:sp>
      <p:sp>
        <p:nvSpPr>
          <p:cNvPr name="TextBox 12" id="12"/>
          <p:cNvSpPr txBox="true"/>
          <p:nvPr/>
        </p:nvSpPr>
        <p:spPr>
          <a:xfrm rot="0">
            <a:off x="811682" y="6871686"/>
            <a:ext cx="6928538" cy="863600"/>
          </a:xfrm>
          <a:prstGeom prst="rect">
            <a:avLst/>
          </a:prstGeom>
        </p:spPr>
        <p:txBody>
          <a:bodyPr anchor="t" rtlCol="false" tIns="0" lIns="0" bIns="0" rIns="0">
            <a:spAutoFit/>
          </a:bodyPr>
          <a:lstStyle/>
          <a:p>
            <a:pPr algn="ctr" marL="0" indent="0" lvl="0">
              <a:lnSpc>
                <a:spcPts val="7000"/>
              </a:lnSpc>
              <a:spcBef>
                <a:spcPct val="0"/>
              </a:spcBef>
            </a:pPr>
            <a:r>
              <a:rPr lang="en-US" b="true" sz="5000" spc="-100">
                <a:solidFill>
                  <a:srgbClr val="FDFBFB"/>
                </a:solidFill>
                <a:latin typeface="Open Sauce Bold"/>
                <a:ea typeface="Open Sauce Bold"/>
                <a:cs typeface="Open Sauce Bold"/>
                <a:sym typeface="Open Sauce Bold"/>
              </a:rPr>
              <a:t>Q 20 :</a:t>
            </a:r>
          </a:p>
        </p:txBody>
      </p:sp>
      <p:sp>
        <p:nvSpPr>
          <p:cNvPr name="TextBox 13" id="13"/>
          <p:cNvSpPr txBox="true"/>
          <p:nvPr/>
        </p:nvSpPr>
        <p:spPr>
          <a:xfrm rot="0">
            <a:off x="640190" y="7925786"/>
            <a:ext cx="7110330" cy="1482725"/>
          </a:xfrm>
          <a:prstGeom prst="rect">
            <a:avLst/>
          </a:prstGeom>
        </p:spPr>
        <p:txBody>
          <a:bodyPr anchor="t" rtlCol="false" tIns="0" lIns="0" bIns="0" rIns="0">
            <a:spAutoFit/>
          </a:bodyPr>
          <a:lstStyle/>
          <a:p>
            <a:pPr algn="l">
              <a:lnSpc>
                <a:spcPts val="3999"/>
              </a:lnSpc>
            </a:pPr>
            <a:r>
              <a:rPr lang="en-US" sz="2499">
                <a:solidFill>
                  <a:srgbClr val="FDFBFB"/>
                </a:solidFill>
                <a:latin typeface="Open Sauce"/>
                <a:ea typeface="Open Sauce"/>
                <a:cs typeface="Open Sauce"/>
                <a:sym typeface="Open Sauce"/>
              </a:rPr>
              <a:t>Break down all olympic games where India won medal for Hockey and how many medals in each olympic games.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35D61"/>
        </a:solidFill>
      </p:bgPr>
    </p:bg>
    <p:spTree>
      <p:nvGrpSpPr>
        <p:cNvPr id="1" name=""/>
        <p:cNvGrpSpPr/>
        <p:nvPr/>
      </p:nvGrpSpPr>
      <p:grpSpPr>
        <a:xfrm>
          <a:off x="0" y="0"/>
          <a:ext cx="0" cy="0"/>
          <a:chOff x="0" y="0"/>
          <a:chExt cx="0" cy="0"/>
        </a:xfrm>
      </p:grpSpPr>
      <p:sp>
        <p:nvSpPr>
          <p:cNvPr name="Freeform 2" id="2"/>
          <p:cNvSpPr/>
          <p:nvPr/>
        </p:nvSpPr>
        <p:spPr>
          <a:xfrm flipH="false" flipV="false" rot="0">
            <a:off x="-733209" y="0"/>
            <a:ext cx="20306578" cy="10635570"/>
          </a:xfrm>
          <a:custGeom>
            <a:avLst/>
            <a:gdLst/>
            <a:ahLst/>
            <a:cxnLst/>
            <a:rect r="r" b="b" t="t" l="l"/>
            <a:pathLst>
              <a:path h="10635570" w="20306578">
                <a:moveTo>
                  <a:pt x="0" y="0"/>
                </a:moveTo>
                <a:lnTo>
                  <a:pt x="20306579" y="0"/>
                </a:lnTo>
                <a:lnTo>
                  <a:pt x="20306579" y="10635570"/>
                </a:lnTo>
                <a:lnTo>
                  <a:pt x="0" y="10635570"/>
                </a:lnTo>
                <a:lnTo>
                  <a:pt x="0" y="0"/>
                </a:lnTo>
                <a:close/>
              </a:path>
            </a:pathLst>
          </a:custGeom>
          <a:blipFill>
            <a:blip r:embed="rId2">
              <a:alphaModFix amt="32999"/>
            </a:blip>
            <a:stretch>
              <a:fillRect l="0" t="0" r="0" b="0"/>
            </a:stretch>
          </a:blipFill>
        </p:spPr>
      </p:sp>
      <p:grpSp>
        <p:nvGrpSpPr>
          <p:cNvPr name="Group 3" id="3"/>
          <p:cNvGrpSpPr/>
          <p:nvPr/>
        </p:nvGrpSpPr>
        <p:grpSpPr>
          <a:xfrm rot="0">
            <a:off x="683899" y="869455"/>
            <a:ext cx="16920201" cy="8796706"/>
            <a:chOff x="0" y="0"/>
            <a:chExt cx="4456349" cy="2316828"/>
          </a:xfrm>
        </p:grpSpPr>
        <p:sp>
          <p:nvSpPr>
            <p:cNvPr name="Freeform 4" id="4"/>
            <p:cNvSpPr/>
            <p:nvPr/>
          </p:nvSpPr>
          <p:spPr>
            <a:xfrm flipH="false" flipV="false" rot="0">
              <a:off x="0" y="0"/>
              <a:ext cx="4456349" cy="2316828"/>
            </a:xfrm>
            <a:custGeom>
              <a:avLst/>
              <a:gdLst/>
              <a:ahLst/>
              <a:cxnLst/>
              <a:rect r="r" b="b" t="t" l="l"/>
              <a:pathLst>
                <a:path h="2316828" w="4456349">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name="TextBox 5" id="5"/>
            <p:cNvSpPr txBox="true"/>
            <p:nvPr/>
          </p:nvSpPr>
          <p:spPr>
            <a:xfrm>
              <a:off x="0" y="-19050"/>
              <a:ext cx="4456349" cy="233587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6" id="6"/>
          <p:cNvSpPr txBox="true"/>
          <p:nvPr/>
        </p:nvSpPr>
        <p:spPr>
          <a:xfrm rot="0">
            <a:off x="7317775" y="1597213"/>
            <a:ext cx="3652450" cy="861880"/>
          </a:xfrm>
          <a:prstGeom prst="rect">
            <a:avLst/>
          </a:prstGeom>
        </p:spPr>
        <p:txBody>
          <a:bodyPr anchor="t" rtlCol="false" tIns="0" lIns="0" bIns="0" rIns="0">
            <a:spAutoFit/>
          </a:bodyPr>
          <a:lstStyle/>
          <a:p>
            <a:pPr algn="l" marL="0" indent="0" lvl="0">
              <a:lnSpc>
                <a:spcPts val="7178"/>
              </a:lnSpc>
              <a:spcBef>
                <a:spcPct val="0"/>
              </a:spcBef>
            </a:pPr>
            <a:r>
              <a:rPr lang="en-US" b="true" sz="5127" spc="-102">
                <a:solidFill>
                  <a:srgbClr val="191919"/>
                </a:solidFill>
                <a:latin typeface="Open Sauce Bold"/>
                <a:ea typeface="Open Sauce Bold"/>
                <a:cs typeface="Open Sauce Bold"/>
                <a:sym typeface="Open Sauce Bold"/>
              </a:rPr>
              <a:t>Conclusion</a:t>
            </a:r>
          </a:p>
        </p:txBody>
      </p:sp>
      <p:sp>
        <p:nvSpPr>
          <p:cNvPr name="TextBox 7" id="7"/>
          <p:cNvSpPr txBox="true"/>
          <p:nvPr/>
        </p:nvSpPr>
        <p:spPr>
          <a:xfrm rot="0">
            <a:off x="2062448" y="3288950"/>
            <a:ext cx="14163103" cy="3714750"/>
          </a:xfrm>
          <a:prstGeom prst="rect">
            <a:avLst/>
          </a:prstGeom>
        </p:spPr>
        <p:txBody>
          <a:bodyPr anchor="t" rtlCol="false" tIns="0" lIns="0" bIns="0" rIns="0">
            <a:spAutoFit/>
          </a:bodyPr>
          <a:lstStyle/>
          <a:p>
            <a:pPr algn="l" marL="539749" indent="-269875" lvl="1">
              <a:lnSpc>
                <a:spcPts val="3749"/>
              </a:lnSpc>
              <a:buFont typeface="Arial"/>
              <a:buChar char="•"/>
            </a:pPr>
            <a:r>
              <a:rPr lang="en-US" sz="2499">
                <a:solidFill>
                  <a:srgbClr val="343432"/>
                </a:solidFill>
                <a:latin typeface="Open Sauce"/>
                <a:ea typeface="Open Sauce"/>
                <a:cs typeface="Open Sauce"/>
                <a:sym typeface="Open Sauce"/>
              </a:rPr>
              <a:t>The analysis of Olympic data from 1896 to 2016 highlights the growth of global sports, with increasing participation from countries and athletes. </a:t>
            </a:r>
          </a:p>
          <a:p>
            <a:pPr algn="l" marL="539749" indent="-269875" lvl="1">
              <a:lnSpc>
                <a:spcPts val="3749"/>
              </a:lnSpc>
              <a:buFont typeface="Arial"/>
              <a:buChar char="•"/>
            </a:pPr>
            <a:r>
              <a:rPr lang="en-US" sz="2499">
                <a:solidFill>
                  <a:srgbClr val="343432"/>
                </a:solidFill>
                <a:latin typeface="Open Sauce"/>
                <a:ea typeface="Open Sauce"/>
                <a:cs typeface="Open Sauce"/>
                <a:sym typeface="Open Sauce"/>
              </a:rPr>
              <a:t>Dominance by nations like the USA, Russia, and China underscores the impact of investments in sports infrastructure. Trends reveal rising gender inclusivity and evolving preferences in sports. </a:t>
            </a:r>
          </a:p>
          <a:p>
            <a:pPr algn="l" marL="539749" indent="-269875" lvl="1">
              <a:lnSpc>
                <a:spcPts val="3749"/>
              </a:lnSpc>
              <a:buFont typeface="Arial"/>
              <a:buChar char="•"/>
            </a:pPr>
            <a:r>
              <a:rPr lang="en-US" sz="2499">
                <a:solidFill>
                  <a:srgbClr val="343432"/>
                </a:solidFill>
                <a:latin typeface="Open Sauce"/>
                <a:ea typeface="Open Sauce"/>
                <a:cs typeface="Open Sauce"/>
                <a:sym typeface="Open Sauce"/>
              </a:rPr>
              <a:t>Exceptional athlete performances and changing medal tallies reflect progress and global diversity. The dataset provides a comprehensive view of the transformative power of sports across countries.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8881967" y="-2828925"/>
            <a:ext cx="5657850" cy="5657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1710892" y="0"/>
            <a:ext cx="6648057" cy="10287000"/>
            <a:chOff x="0" y="0"/>
            <a:chExt cx="1750928" cy="2709333"/>
          </a:xfrm>
        </p:grpSpPr>
        <p:sp>
          <p:nvSpPr>
            <p:cNvPr name="Freeform 6" id="6"/>
            <p:cNvSpPr/>
            <p:nvPr/>
          </p:nvSpPr>
          <p:spPr>
            <a:xfrm flipH="false" flipV="false" rot="0">
              <a:off x="0" y="0"/>
              <a:ext cx="1750928" cy="2709333"/>
            </a:xfrm>
            <a:custGeom>
              <a:avLst/>
              <a:gdLst/>
              <a:ahLst/>
              <a:cxnLst/>
              <a:rect r="r" b="b" t="t" l="l"/>
              <a:pathLst>
                <a:path h="2709333" w="1750928">
                  <a:moveTo>
                    <a:pt x="0" y="0"/>
                  </a:moveTo>
                  <a:lnTo>
                    <a:pt x="1750928" y="0"/>
                  </a:lnTo>
                  <a:lnTo>
                    <a:pt x="1750928" y="2709333"/>
                  </a:lnTo>
                  <a:lnTo>
                    <a:pt x="0" y="2709333"/>
                  </a:lnTo>
                  <a:close/>
                </a:path>
              </a:pathLst>
            </a:custGeom>
            <a:solidFill>
              <a:srgbClr val="106861"/>
            </a:solidFill>
            <a:ln cap="sq">
              <a:noFill/>
              <a:prstDash val="solid"/>
              <a:miter/>
            </a:ln>
          </p:spPr>
        </p:sp>
        <p:sp>
          <p:nvSpPr>
            <p:cNvPr name="TextBox 7" id="7"/>
            <p:cNvSpPr txBox="true"/>
            <p:nvPr/>
          </p:nvSpPr>
          <p:spPr>
            <a:xfrm>
              <a:off x="0" y="-19050"/>
              <a:ext cx="1750928" cy="2728383"/>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8" id="8"/>
          <p:cNvGrpSpPr/>
          <p:nvPr/>
        </p:nvGrpSpPr>
        <p:grpSpPr>
          <a:xfrm rot="0">
            <a:off x="-1390959" y="8567821"/>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1" id="11"/>
          <p:cNvGrpSpPr/>
          <p:nvPr/>
        </p:nvGrpSpPr>
        <p:grpSpPr>
          <a:xfrm rot="0">
            <a:off x="10206536" y="3314080"/>
            <a:ext cx="654889" cy="6548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4" id="14"/>
          <p:cNvSpPr/>
          <p:nvPr/>
        </p:nvSpPr>
        <p:spPr>
          <a:xfrm flipH="false" flipV="false" rot="0">
            <a:off x="11844203" y="0"/>
            <a:ext cx="6443797" cy="10287000"/>
          </a:xfrm>
          <a:custGeom>
            <a:avLst/>
            <a:gdLst/>
            <a:ahLst/>
            <a:cxnLst/>
            <a:rect r="r" b="b" t="t" l="l"/>
            <a:pathLst>
              <a:path h="10287000" w="6443797">
                <a:moveTo>
                  <a:pt x="0" y="0"/>
                </a:moveTo>
                <a:lnTo>
                  <a:pt x="6443797" y="0"/>
                </a:lnTo>
                <a:lnTo>
                  <a:pt x="6443797" y="10287000"/>
                </a:lnTo>
                <a:lnTo>
                  <a:pt x="0" y="10287000"/>
                </a:lnTo>
                <a:lnTo>
                  <a:pt x="0" y="0"/>
                </a:lnTo>
                <a:close/>
              </a:path>
            </a:pathLst>
          </a:custGeom>
          <a:blipFill>
            <a:blip r:embed="rId2"/>
            <a:stretch>
              <a:fillRect l="-2068" t="-6832" r="0" b="-6832"/>
            </a:stretch>
          </a:blipFill>
        </p:spPr>
      </p:sp>
      <p:sp>
        <p:nvSpPr>
          <p:cNvPr name="TextBox 15" id="15"/>
          <p:cNvSpPr txBox="true"/>
          <p:nvPr/>
        </p:nvSpPr>
        <p:spPr>
          <a:xfrm rot="0">
            <a:off x="1295137" y="1735045"/>
            <a:ext cx="3630003" cy="863600"/>
          </a:xfrm>
          <a:prstGeom prst="rect">
            <a:avLst/>
          </a:prstGeom>
        </p:spPr>
        <p:txBody>
          <a:bodyPr anchor="t" rtlCol="false" tIns="0" lIns="0" bIns="0" rIns="0">
            <a:spAutoFit/>
          </a:bodyPr>
          <a:lstStyle/>
          <a:p>
            <a:pPr algn="l" marL="0" indent="0" lvl="0">
              <a:lnSpc>
                <a:spcPts val="7000"/>
              </a:lnSpc>
              <a:spcBef>
                <a:spcPct val="0"/>
              </a:spcBef>
            </a:pPr>
            <a:r>
              <a:rPr lang="en-US" b="true" sz="5000" spc="-100">
                <a:solidFill>
                  <a:srgbClr val="191919"/>
                </a:solidFill>
                <a:latin typeface="Open Sauce Bold"/>
                <a:ea typeface="Open Sauce Bold"/>
                <a:cs typeface="Open Sauce Bold"/>
                <a:sym typeface="Open Sauce Bold"/>
              </a:rPr>
              <a:t>Overview</a:t>
            </a:r>
          </a:p>
        </p:txBody>
      </p:sp>
      <p:sp>
        <p:nvSpPr>
          <p:cNvPr name="TextBox 16" id="16"/>
          <p:cNvSpPr txBox="true"/>
          <p:nvPr/>
        </p:nvSpPr>
        <p:spPr>
          <a:xfrm rot="0">
            <a:off x="1695141" y="3105633"/>
            <a:ext cx="5224262" cy="1654810"/>
          </a:xfrm>
          <a:prstGeom prst="rect">
            <a:avLst/>
          </a:prstGeom>
        </p:spPr>
        <p:txBody>
          <a:bodyPr anchor="t" rtlCol="false" tIns="0" lIns="0" bIns="0" rIns="0">
            <a:spAutoFit/>
          </a:bodyPr>
          <a:lstStyle/>
          <a:p>
            <a:pPr algn="l" marL="431801" indent="-215900" lvl="1">
              <a:lnSpc>
                <a:spcPts val="3320"/>
              </a:lnSpc>
              <a:buFont typeface="Arial"/>
              <a:buChar char="•"/>
            </a:pPr>
            <a:r>
              <a:rPr lang="en-US" sz="2000">
                <a:solidFill>
                  <a:srgbClr val="191919"/>
                </a:solidFill>
                <a:latin typeface="Open Sauce"/>
                <a:ea typeface="Open Sauce"/>
                <a:cs typeface="Open Sauce"/>
                <a:sym typeface="Open Sauce"/>
              </a:rPr>
              <a:t>Project Overview</a:t>
            </a:r>
          </a:p>
          <a:p>
            <a:pPr algn="l" marL="431801" indent="-215900" lvl="1">
              <a:lnSpc>
                <a:spcPts val="3320"/>
              </a:lnSpc>
              <a:buFont typeface="Arial"/>
              <a:buChar char="•"/>
            </a:pPr>
            <a:r>
              <a:rPr lang="en-US" sz="2000">
                <a:solidFill>
                  <a:srgbClr val="191919"/>
                </a:solidFill>
                <a:latin typeface="Open Sauce"/>
                <a:ea typeface="Open Sauce"/>
                <a:cs typeface="Open Sauce"/>
                <a:sym typeface="Open Sauce"/>
              </a:rPr>
              <a:t>Dataset</a:t>
            </a:r>
          </a:p>
          <a:p>
            <a:pPr algn="l" marL="431801" indent="-215900" lvl="1">
              <a:lnSpc>
                <a:spcPts val="3320"/>
              </a:lnSpc>
              <a:buFont typeface="Arial"/>
              <a:buChar char="•"/>
            </a:pPr>
            <a:r>
              <a:rPr lang="en-US" sz="2000">
                <a:solidFill>
                  <a:srgbClr val="191919"/>
                </a:solidFill>
                <a:latin typeface="Open Sauce"/>
                <a:ea typeface="Open Sauce"/>
                <a:cs typeface="Open Sauce"/>
                <a:sym typeface="Open Sauce"/>
              </a:rPr>
              <a:t>Analysis</a:t>
            </a:r>
          </a:p>
          <a:p>
            <a:pPr algn="l" marL="431801" indent="-215900" lvl="1">
              <a:lnSpc>
                <a:spcPts val="3320"/>
              </a:lnSpc>
              <a:buFont typeface="Arial"/>
              <a:buChar char="•"/>
            </a:pPr>
            <a:r>
              <a:rPr lang="en-US" sz="2000">
                <a:solidFill>
                  <a:srgbClr val="191919"/>
                </a:solidFill>
                <a:latin typeface="Open Sauce"/>
                <a:ea typeface="Open Sauce"/>
                <a:cs typeface="Open Sauce"/>
                <a:sym typeface="Open Sauce"/>
              </a:rPr>
              <a:t>Conclusion</a:t>
            </a:r>
          </a:p>
        </p:txBody>
      </p:sp>
      <p:sp>
        <p:nvSpPr>
          <p:cNvPr name="TextBox 17" id="17"/>
          <p:cNvSpPr txBox="true"/>
          <p:nvPr/>
        </p:nvSpPr>
        <p:spPr>
          <a:xfrm rot="0">
            <a:off x="6919404" y="3089304"/>
            <a:ext cx="712352" cy="1654810"/>
          </a:xfrm>
          <a:prstGeom prst="rect">
            <a:avLst/>
          </a:prstGeom>
        </p:spPr>
        <p:txBody>
          <a:bodyPr anchor="t" rtlCol="false" tIns="0" lIns="0" bIns="0" rIns="0">
            <a:spAutoFit/>
          </a:bodyPr>
          <a:lstStyle/>
          <a:p>
            <a:pPr algn="r">
              <a:lnSpc>
                <a:spcPts val="3320"/>
              </a:lnSpc>
            </a:pPr>
            <a:r>
              <a:rPr lang="en-US" sz="2000" b="true">
                <a:solidFill>
                  <a:srgbClr val="191919"/>
                </a:solidFill>
                <a:latin typeface="Open Sauce Bold"/>
                <a:ea typeface="Open Sauce Bold"/>
                <a:cs typeface="Open Sauce Bold"/>
                <a:sym typeface="Open Sauce Bold"/>
              </a:rPr>
              <a:t>03</a:t>
            </a:r>
          </a:p>
          <a:p>
            <a:pPr algn="r">
              <a:lnSpc>
                <a:spcPts val="3320"/>
              </a:lnSpc>
            </a:pPr>
            <a:r>
              <a:rPr lang="en-US" sz="2000" b="true">
                <a:solidFill>
                  <a:srgbClr val="191919"/>
                </a:solidFill>
                <a:latin typeface="Open Sauce Bold"/>
                <a:ea typeface="Open Sauce Bold"/>
                <a:cs typeface="Open Sauce Bold"/>
                <a:sym typeface="Open Sauce Bold"/>
              </a:rPr>
              <a:t>04</a:t>
            </a:r>
          </a:p>
          <a:p>
            <a:pPr algn="r">
              <a:lnSpc>
                <a:spcPts val="3320"/>
              </a:lnSpc>
            </a:pPr>
            <a:r>
              <a:rPr lang="en-US" sz="2000" b="true">
                <a:solidFill>
                  <a:srgbClr val="191919"/>
                </a:solidFill>
                <a:latin typeface="Open Sauce Bold"/>
                <a:ea typeface="Open Sauce Bold"/>
                <a:cs typeface="Open Sauce Bold"/>
                <a:sym typeface="Open Sauce Bold"/>
              </a:rPr>
              <a:t>05</a:t>
            </a:r>
          </a:p>
          <a:p>
            <a:pPr algn="r">
              <a:lnSpc>
                <a:spcPts val="3320"/>
              </a:lnSpc>
            </a:pPr>
            <a:r>
              <a:rPr lang="en-US" b="true" sz="2000">
                <a:solidFill>
                  <a:srgbClr val="191919"/>
                </a:solidFill>
                <a:latin typeface="Open Sauce Bold"/>
                <a:ea typeface="Open Sauce Bold"/>
                <a:cs typeface="Open Sauce Bold"/>
                <a:sym typeface="Open Sauce Bold"/>
              </a:rPr>
              <a:t>17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778327" y="7417124"/>
            <a:ext cx="12710840" cy="1184047"/>
          </a:xfrm>
          <a:custGeom>
            <a:avLst/>
            <a:gdLst/>
            <a:ahLst/>
            <a:cxnLst/>
            <a:rect r="r" b="b" t="t" l="l"/>
            <a:pathLst>
              <a:path h="1184047" w="12710840">
                <a:moveTo>
                  <a:pt x="0" y="0"/>
                </a:moveTo>
                <a:lnTo>
                  <a:pt x="12710840" y="0"/>
                </a:lnTo>
                <a:lnTo>
                  <a:pt x="12710840" y="1184046"/>
                </a:lnTo>
                <a:lnTo>
                  <a:pt x="0" y="1184046"/>
                </a:lnTo>
                <a:lnTo>
                  <a:pt x="0" y="0"/>
                </a:lnTo>
                <a:close/>
              </a:path>
            </a:pathLst>
          </a:custGeom>
          <a:blipFill>
            <a:blip r:embed="rId2">
              <a:alphaModFix amt="72000"/>
            </a:blip>
            <a:stretch>
              <a:fillRect l="0" t="0" r="0" b="-208633"/>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106861"/>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18288000" cy="4491629"/>
          </a:xfrm>
          <a:custGeom>
            <a:avLst/>
            <a:gdLst/>
            <a:ahLst/>
            <a:cxnLst/>
            <a:rect r="r" b="b" t="t" l="l"/>
            <a:pathLst>
              <a:path h="4491629" w="18288000">
                <a:moveTo>
                  <a:pt x="0" y="0"/>
                </a:moveTo>
                <a:lnTo>
                  <a:pt x="18288000" y="0"/>
                </a:lnTo>
                <a:lnTo>
                  <a:pt x="18288000" y="4491629"/>
                </a:lnTo>
                <a:lnTo>
                  <a:pt x="0" y="4491629"/>
                </a:lnTo>
                <a:lnTo>
                  <a:pt x="0" y="0"/>
                </a:lnTo>
                <a:close/>
              </a:path>
            </a:pathLst>
          </a:custGeom>
          <a:blipFill>
            <a:blip r:embed="rId3">
              <a:alphaModFix amt="59000"/>
            </a:blip>
            <a:stretch>
              <a:fillRect l="0" t="-85634" r="0" b="-85634"/>
            </a:stretch>
          </a:blipFill>
          <a:ln cap="sq">
            <a:noFill/>
            <a:prstDash val="solid"/>
            <a:miter/>
          </a:ln>
        </p:spPr>
      </p:sp>
      <p:grpSp>
        <p:nvGrpSpPr>
          <p:cNvPr name="Group 7" id="7"/>
          <p:cNvGrpSpPr/>
          <p:nvPr/>
        </p:nvGrpSpPr>
        <p:grpSpPr>
          <a:xfrm rot="0">
            <a:off x="2627248" y="2245814"/>
            <a:ext cx="13033503" cy="5583311"/>
            <a:chOff x="0" y="0"/>
            <a:chExt cx="3432692" cy="1470502"/>
          </a:xfrm>
        </p:grpSpPr>
        <p:sp>
          <p:nvSpPr>
            <p:cNvPr name="Freeform 8" id="8"/>
            <p:cNvSpPr/>
            <p:nvPr/>
          </p:nvSpPr>
          <p:spPr>
            <a:xfrm flipH="false" flipV="false" rot="0">
              <a:off x="0" y="0"/>
              <a:ext cx="3432692" cy="1470502"/>
            </a:xfrm>
            <a:custGeom>
              <a:avLst/>
              <a:gdLst/>
              <a:ahLst/>
              <a:cxnLst/>
              <a:rect r="r" b="b" t="t" l="l"/>
              <a:pathLst>
                <a:path h="1470502" w="3432692">
                  <a:moveTo>
                    <a:pt x="14850" y="0"/>
                  </a:moveTo>
                  <a:lnTo>
                    <a:pt x="3417842" y="0"/>
                  </a:lnTo>
                  <a:cubicBezTo>
                    <a:pt x="3421780" y="0"/>
                    <a:pt x="3425558" y="1565"/>
                    <a:pt x="3428343" y="4349"/>
                  </a:cubicBezTo>
                  <a:cubicBezTo>
                    <a:pt x="3431127" y="7134"/>
                    <a:pt x="3432692" y="10912"/>
                    <a:pt x="3432692" y="14850"/>
                  </a:cubicBezTo>
                  <a:lnTo>
                    <a:pt x="3432692" y="1455652"/>
                  </a:lnTo>
                  <a:cubicBezTo>
                    <a:pt x="3432692" y="1463853"/>
                    <a:pt x="3426044" y="1470502"/>
                    <a:pt x="3417842" y="1470502"/>
                  </a:cubicBezTo>
                  <a:lnTo>
                    <a:pt x="14850" y="1470502"/>
                  </a:lnTo>
                  <a:cubicBezTo>
                    <a:pt x="10912" y="1470502"/>
                    <a:pt x="7134" y="1468937"/>
                    <a:pt x="4349" y="1466152"/>
                  </a:cubicBezTo>
                  <a:cubicBezTo>
                    <a:pt x="1565" y="1463367"/>
                    <a:pt x="0" y="1459590"/>
                    <a:pt x="0" y="1455652"/>
                  </a:cubicBezTo>
                  <a:lnTo>
                    <a:pt x="0" y="14850"/>
                  </a:lnTo>
                  <a:cubicBezTo>
                    <a:pt x="0" y="10912"/>
                    <a:pt x="1565" y="7134"/>
                    <a:pt x="4349" y="4349"/>
                  </a:cubicBezTo>
                  <a:cubicBezTo>
                    <a:pt x="7134" y="1565"/>
                    <a:pt x="10912" y="0"/>
                    <a:pt x="14850" y="0"/>
                  </a:cubicBezTo>
                  <a:close/>
                </a:path>
              </a:pathLst>
            </a:custGeom>
            <a:solidFill>
              <a:srgbClr val="106861"/>
            </a:solidFill>
            <a:ln cap="rnd">
              <a:noFill/>
              <a:prstDash val="solid"/>
              <a:round/>
            </a:ln>
          </p:spPr>
        </p:sp>
        <p:sp>
          <p:nvSpPr>
            <p:cNvPr name="TextBox 9" id="9"/>
            <p:cNvSpPr txBox="true"/>
            <p:nvPr/>
          </p:nvSpPr>
          <p:spPr>
            <a:xfrm>
              <a:off x="0" y="-19050"/>
              <a:ext cx="3432692" cy="1489552"/>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3558350" y="3444450"/>
            <a:ext cx="11150794" cy="4384675"/>
          </a:xfrm>
          <a:prstGeom prst="rect">
            <a:avLst/>
          </a:prstGeom>
        </p:spPr>
        <p:txBody>
          <a:bodyPr anchor="t" rtlCol="false" tIns="0" lIns="0" bIns="0" rIns="0">
            <a:spAutoFit/>
          </a:bodyPr>
          <a:lstStyle/>
          <a:p>
            <a:pPr algn="ctr">
              <a:lnSpc>
                <a:spcPts val="3200"/>
              </a:lnSpc>
            </a:pPr>
            <a:r>
              <a:rPr lang="en-US" sz="2000">
                <a:solidFill>
                  <a:srgbClr val="FFFFFF"/>
                </a:solidFill>
                <a:latin typeface="Open Sauce"/>
                <a:ea typeface="Open Sauce"/>
                <a:cs typeface="Open Sauce"/>
                <a:sym typeface="Open Sauce"/>
              </a:rPr>
              <a:t>This project involves the analysis of the participation of countries and their athletes in the Olympics from 1896 to 2016 using MySQL as the Database Management System. The objective is to derive meaningful insights into key aspects such as:</a:t>
            </a:r>
          </a:p>
          <a:p>
            <a:pPr algn="ctr">
              <a:lnSpc>
                <a:spcPts val="3200"/>
              </a:lnSpc>
            </a:pPr>
          </a:p>
          <a:p>
            <a:pPr algn="l" marL="431801" indent="-215900" lvl="1">
              <a:lnSpc>
                <a:spcPts val="3200"/>
              </a:lnSpc>
              <a:buFont typeface="Arial"/>
              <a:buChar char="•"/>
            </a:pPr>
            <a:r>
              <a:rPr lang="en-US" sz="2000">
                <a:solidFill>
                  <a:srgbClr val="FFFFFF"/>
                </a:solidFill>
                <a:latin typeface="Open Sauce"/>
                <a:ea typeface="Open Sauce"/>
                <a:cs typeface="Open Sauce"/>
                <a:sym typeface="Open Sauce"/>
              </a:rPr>
              <a:t>Athlete performance.</a:t>
            </a:r>
          </a:p>
          <a:p>
            <a:pPr algn="l" marL="431801" indent="-215900" lvl="1">
              <a:lnSpc>
                <a:spcPts val="3200"/>
              </a:lnSpc>
              <a:buFont typeface="Arial"/>
              <a:buChar char="•"/>
            </a:pPr>
            <a:r>
              <a:rPr lang="en-US" sz="2000">
                <a:solidFill>
                  <a:srgbClr val="FFFFFF"/>
                </a:solidFill>
                <a:latin typeface="Open Sauce"/>
                <a:ea typeface="Open Sauce"/>
                <a:cs typeface="Open Sauce"/>
                <a:sym typeface="Open Sauce"/>
              </a:rPr>
              <a:t>Country-wise medal tallies.</a:t>
            </a:r>
          </a:p>
          <a:p>
            <a:pPr algn="l" marL="431801" indent="-215900" lvl="1">
              <a:lnSpc>
                <a:spcPts val="3200"/>
              </a:lnSpc>
              <a:buFont typeface="Arial"/>
              <a:buChar char="•"/>
            </a:pPr>
            <a:r>
              <a:rPr lang="en-US" sz="2000">
                <a:solidFill>
                  <a:srgbClr val="FFFFFF"/>
                </a:solidFill>
                <a:latin typeface="Open Sauce"/>
                <a:ea typeface="Open Sauce"/>
                <a:cs typeface="Open Sauce"/>
                <a:sym typeface="Open Sauce"/>
              </a:rPr>
              <a:t>Trends in sports and events over the years.</a:t>
            </a:r>
          </a:p>
          <a:p>
            <a:pPr algn="ctr">
              <a:lnSpc>
                <a:spcPts val="3200"/>
              </a:lnSpc>
            </a:pPr>
          </a:p>
          <a:p>
            <a:pPr algn="ctr">
              <a:lnSpc>
                <a:spcPts val="3200"/>
              </a:lnSpc>
            </a:pPr>
            <a:r>
              <a:rPr lang="en-US" sz="2000">
                <a:solidFill>
                  <a:srgbClr val="FFFFFF"/>
                </a:solidFill>
                <a:latin typeface="Open Sauce"/>
                <a:ea typeface="Open Sauce"/>
                <a:cs typeface="Open Sauce"/>
                <a:sym typeface="Open Sauce"/>
              </a:rPr>
              <a:t>Through this analysis, we aim to uncover historical trends, exceptional performances, and country dominance in different sports across the Olympic Games.</a:t>
            </a:r>
          </a:p>
          <a:p>
            <a:pPr algn="ctr">
              <a:lnSpc>
                <a:spcPts val="3200"/>
              </a:lnSpc>
            </a:pPr>
          </a:p>
        </p:txBody>
      </p:sp>
      <p:sp>
        <p:nvSpPr>
          <p:cNvPr name="TextBox 11" id="11"/>
          <p:cNvSpPr txBox="true"/>
          <p:nvPr/>
        </p:nvSpPr>
        <p:spPr>
          <a:xfrm rot="0">
            <a:off x="5679731" y="2429978"/>
            <a:ext cx="6928538" cy="863600"/>
          </a:xfrm>
          <a:prstGeom prst="rect">
            <a:avLst/>
          </a:prstGeom>
        </p:spPr>
        <p:txBody>
          <a:bodyPr anchor="t" rtlCol="false" tIns="0" lIns="0" bIns="0" rIns="0">
            <a:spAutoFit/>
          </a:bodyPr>
          <a:lstStyle/>
          <a:p>
            <a:pPr algn="ctr" marL="0" indent="0" lvl="0">
              <a:lnSpc>
                <a:spcPts val="7000"/>
              </a:lnSpc>
              <a:spcBef>
                <a:spcPct val="0"/>
              </a:spcBef>
            </a:pPr>
            <a:r>
              <a:rPr lang="en-US" b="true" sz="5000" spc="-100">
                <a:solidFill>
                  <a:srgbClr val="FDFBFB"/>
                </a:solidFill>
                <a:latin typeface="Open Sauce Bold"/>
                <a:ea typeface="Open Sauce Bold"/>
                <a:cs typeface="Open Sauce Bold"/>
                <a:sym typeface="Open Sauce Bold"/>
              </a:rPr>
              <a:t>Project Overview</a:t>
            </a:r>
          </a:p>
        </p:txBody>
      </p:sp>
      <p:grpSp>
        <p:nvGrpSpPr>
          <p:cNvPr name="Group 12" id="12"/>
          <p:cNvGrpSpPr/>
          <p:nvPr/>
        </p:nvGrpSpPr>
        <p:grpSpPr>
          <a:xfrm rot="0">
            <a:off x="16113923" y="9258300"/>
            <a:ext cx="327444" cy="32744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5" id="15"/>
          <p:cNvGrpSpPr/>
          <p:nvPr/>
        </p:nvGrpSpPr>
        <p:grpSpPr>
          <a:xfrm rot="0">
            <a:off x="15648108" y="9258300"/>
            <a:ext cx="327444" cy="3274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8" id="18"/>
          <p:cNvGrpSpPr/>
          <p:nvPr/>
        </p:nvGrpSpPr>
        <p:grpSpPr>
          <a:xfrm rot="0">
            <a:off x="15161723" y="9258300"/>
            <a:ext cx="327444" cy="32744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86052" y="1320493"/>
            <a:ext cx="6064231" cy="863600"/>
          </a:xfrm>
          <a:prstGeom prst="rect">
            <a:avLst/>
          </a:prstGeom>
        </p:spPr>
        <p:txBody>
          <a:bodyPr anchor="t" rtlCol="false" tIns="0" lIns="0" bIns="0" rIns="0">
            <a:spAutoFit/>
          </a:bodyPr>
          <a:lstStyle/>
          <a:p>
            <a:pPr algn="l" marL="0" indent="0" lvl="0">
              <a:lnSpc>
                <a:spcPts val="7000"/>
              </a:lnSpc>
              <a:spcBef>
                <a:spcPct val="0"/>
              </a:spcBef>
            </a:pPr>
            <a:r>
              <a:rPr lang="en-US" b="true" sz="5000" spc="-100">
                <a:solidFill>
                  <a:srgbClr val="191919"/>
                </a:solidFill>
                <a:latin typeface="Open Sauce Bold"/>
                <a:ea typeface="Open Sauce Bold"/>
                <a:cs typeface="Open Sauce Bold"/>
                <a:sym typeface="Open Sauce Bold"/>
              </a:rPr>
              <a:t>Dataset:</a:t>
            </a:r>
          </a:p>
        </p:txBody>
      </p:sp>
      <p:sp>
        <p:nvSpPr>
          <p:cNvPr name="TextBox 3" id="3"/>
          <p:cNvSpPr txBox="true"/>
          <p:nvPr/>
        </p:nvSpPr>
        <p:spPr>
          <a:xfrm rot="0">
            <a:off x="1386052" y="2281239"/>
            <a:ext cx="6064231" cy="2781300"/>
          </a:xfrm>
          <a:prstGeom prst="rect">
            <a:avLst/>
          </a:prstGeom>
        </p:spPr>
        <p:txBody>
          <a:bodyPr anchor="t" rtlCol="false" tIns="0" lIns="0" bIns="0" rIns="0">
            <a:spAutoFit/>
          </a:bodyPr>
          <a:lstStyle/>
          <a:p>
            <a:pPr algn="l">
              <a:lnSpc>
                <a:spcPts val="3749"/>
              </a:lnSpc>
            </a:pPr>
            <a:r>
              <a:rPr lang="en-US" sz="2499">
                <a:solidFill>
                  <a:srgbClr val="343432"/>
                </a:solidFill>
                <a:latin typeface="Open Sauce"/>
                <a:ea typeface="Open Sauce"/>
                <a:cs typeface="Open Sauce"/>
                <a:sym typeface="Open Sauce"/>
              </a:rPr>
              <a:t>The dataset is obtained from an open-source platform</a:t>
            </a:r>
            <a:r>
              <a:rPr lang="en-US" sz="2499" i="true">
                <a:solidFill>
                  <a:srgbClr val="343432"/>
                </a:solidFill>
                <a:latin typeface="Open Sauce Italics"/>
                <a:ea typeface="Open Sauce Italics"/>
                <a:cs typeface="Open Sauce Italics"/>
                <a:sym typeface="Open Sauce Italics"/>
              </a:rPr>
              <a:t> (</a:t>
            </a:r>
            <a:r>
              <a:rPr lang="en-US" sz="2499" i="true" u="sng">
                <a:solidFill>
                  <a:srgbClr val="343432"/>
                </a:solidFill>
                <a:latin typeface="Open Sauce Italics"/>
                <a:ea typeface="Open Sauce Italics"/>
                <a:cs typeface="Open Sauce Italics"/>
                <a:sym typeface="Open Sauce Italics"/>
                <a:hlinkClick r:id="rId2" tooltip="https://techtfq.com/blog/practice-writing-sql-queries-using-real-dataset"/>
              </a:rPr>
              <a:t>Dataset</a:t>
            </a:r>
            <a:r>
              <a:rPr lang="en-US" sz="2499" i="true">
                <a:solidFill>
                  <a:srgbClr val="343432"/>
                </a:solidFill>
                <a:latin typeface="Open Sauce Italics"/>
                <a:ea typeface="Open Sauce Italics"/>
                <a:cs typeface="Open Sauce Italics"/>
                <a:sym typeface="Open Sauce Italics"/>
              </a:rPr>
              <a:t>)</a:t>
            </a:r>
            <a:r>
              <a:rPr lang="en-US" sz="2499">
                <a:solidFill>
                  <a:srgbClr val="343432"/>
                </a:solidFill>
                <a:latin typeface="Open Sauce"/>
                <a:ea typeface="Open Sauce"/>
                <a:cs typeface="Open Sauce"/>
                <a:sym typeface="Open Sauce"/>
              </a:rPr>
              <a:t>. It provides comprehensive details on Olympic events over a span of 120 years, from Athens 1896 to Rio 2016.</a:t>
            </a:r>
          </a:p>
          <a:p>
            <a:pPr algn="l">
              <a:lnSpc>
                <a:spcPts val="3749"/>
              </a:lnSpc>
            </a:pPr>
          </a:p>
        </p:txBody>
      </p:sp>
      <p:grpSp>
        <p:nvGrpSpPr>
          <p:cNvPr name="Group 4" id="4"/>
          <p:cNvGrpSpPr/>
          <p:nvPr/>
        </p:nvGrpSpPr>
        <p:grpSpPr>
          <a:xfrm rot="0">
            <a:off x="-1997137" y="7075637"/>
            <a:ext cx="5578401" cy="557840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3684175" y="7005833"/>
            <a:ext cx="452472" cy="45247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0" id="10"/>
          <p:cNvGrpSpPr/>
          <p:nvPr/>
        </p:nvGrpSpPr>
        <p:grpSpPr>
          <a:xfrm rot="0">
            <a:off x="15017929" y="-2533783"/>
            <a:ext cx="5002094" cy="50020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3" id="13"/>
          <p:cNvGrpSpPr/>
          <p:nvPr/>
        </p:nvGrpSpPr>
        <p:grpSpPr>
          <a:xfrm rot="0">
            <a:off x="8921546" y="1425268"/>
            <a:ext cx="7417033" cy="8146902"/>
            <a:chOff x="0" y="0"/>
            <a:chExt cx="1716492" cy="1885403"/>
          </a:xfrm>
        </p:grpSpPr>
        <p:sp>
          <p:nvSpPr>
            <p:cNvPr name="Freeform 14" id="14"/>
            <p:cNvSpPr/>
            <p:nvPr/>
          </p:nvSpPr>
          <p:spPr>
            <a:xfrm flipH="false" flipV="false" rot="0">
              <a:off x="0" y="0"/>
              <a:ext cx="1716492" cy="1885403"/>
            </a:xfrm>
            <a:custGeom>
              <a:avLst/>
              <a:gdLst/>
              <a:ahLst/>
              <a:cxnLst/>
              <a:rect r="r" b="b" t="t" l="l"/>
              <a:pathLst>
                <a:path h="1885403" w="1716492">
                  <a:moveTo>
                    <a:pt x="33402" y="0"/>
                  </a:moveTo>
                  <a:lnTo>
                    <a:pt x="1683091" y="0"/>
                  </a:lnTo>
                  <a:cubicBezTo>
                    <a:pt x="1691949" y="0"/>
                    <a:pt x="1700445" y="3519"/>
                    <a:pt x="1706709" y="9783"/>
                  </a:cubicBezTo>
                  <a:cubicBezTo>
                    <a:pt x="1712973" y="16047"/>
                    <a:pt x="1716492" y="24543"/>
                    <a:pt x="1716492" y="33402"/>
                  </a:cubicBezTo>
                  <a:lnTo>
                    <a:pt x="1716492" y="1852001"/>
                  </a:lnTo>
                  <a:cubicBezTo>
                    <a:pt x="1716492" y="1860860"/>
                    <a:pt x="1712973" y="1869356"/>
                    <a:pt x="1706709" y="1875620"/>
                  </a:cubicBezTo>
                  <a:cubicBezTo>
                    <a:pt x="1700445" y="1881884"/>
                    <a:pt x="1691949" y="1885403"/>
                    <a:pt x="1683091" y="1885403"/>
                  </a:cubicBezTo>
                  <a:lnTo>
                    <a:pt x="33402" y="1885403"/>
                  </a:lnTo>
                  <a:cubicBezTo>
                    <a:pt x="24543" y="1885403"/>
                    <a:pt x="16047" y="1881884"/>
                    <a:pt x="9783" y="1875620"/>
                  </a:cubicBezTo>
                  <a:cubicBezTo>
                    <a:pt x="3519" y="1869356"/>
                    <a:pt x="0" y="1860860"/>
                    <a:pt x="0" y="1852001"/>
                  </a:cubicBezTo>
                  <a:lnTo>
                    <a:pt x="0" y="33402"/>
                  </a:lnTo>
                  <a:cubicBezTo>
                    <a:pt x="0" y="24543"/>
                    <a:pt x="3519" y="16047"/>
                    <a:pt x="9783" y="9783"/>
                  </a:cubicBezTo>
                  <a:cubicBezTo>
                    <a:pt x="16047" y="3519"/>
                    <a:pt x="24543" y="0"/>
                    <a:pt x="33402" y="0"/>
                  </a:cubicBezTo>
                  <a:close/>
                </a:path>
              </a:pathLst>
            </a:custGeom>
            <a:solidFill>
              <a:srgbClr val="FFFFFF"/>
            </a:solidFill>
            <a:ln w="104775" cap="rnd">
              <a:solidFill>
                <a:srgbClr val="106861"/>
              </a:solidFill>
              <a:prstDash val="solid"/>
              <a:round/>
            </a:ln>
          </p:spPr>
        </p:sp>
        <p:sp>
          <p:nvSpPr>
            <p:cNvPr name="TextBox 15" id="15"/>
            <p:cNvSpPr txBox="true"/>
            <p:nvPr/>
          </p:nvSpPr>
          <p:spPr>
            <a:xfrm>
              <a:off x="0" y="-38100"/>
              <a:ext cx="1716492" cy="1923503"/>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6" id="16"/>
          <p:cNvGrpSpPr/>
          <p:nvPr/>
        </p:nvGrpSpPr>
        <p:grpSpPr>
          <a:xfrm rot="0">
            <a:off x="8307532" y="1878174"/>
            <a:ext cx="1228028" cy="1226514"/>
            <a:chOff x="0" y="0"/>
            <a:chExt cx="323431" cy="323032"/>
          </a:xfrm>
        </p:grpSpPr>
        <p:sp>
          <p:nvSpPr>
            <p:cNvPr name="Freeform 17" id="17"/>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8" id="18"/>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19" id="19"/>
          <p:cNvSpPr txBox="true"/>
          <p:nvPr/>
        </p:nvSpPr>
        <p:spPr>
          <a:xfrm rot="0">
            <a:off x="9144000" y="3194453"/>
            <a:ext cx="6927325" cy="5194300"/>
          </a:xfrm>
          <a:prstGeom prst="rect">
            <a:avLst/>
          </a:prstGeom>
        </p:spPr>
        <p:txBody>
          <a:bodyPr anchor="t" rtlCol="false" tIns="0" lIns="0" bIns="0" rIns="0">
            <a:spAutoFit/>
          </a:bodyPr>
          <a:lstStyle/>
          <a:p>
            <a:pPr algn="l" marL="539749" indent="-269875" lvl="1">
              <a:lnSpc>
                <a:spcPts val="3199"/>
              </a:lnSpc>
              <a:buFont typeface="Arial"/>
              <a:buChar char="•"/>
            </a:pPr>
            <a:r>
              <a:rPr lang="en-US" b="true" sz="2499">
                <a:solidFill>
                  <a:srgbClr val="231F20"/>
                </a:solidFill>
                <a:latin typeface="Open Sauce Bold"/>
                <a:ea typeface="Open Sauce Bold"/>
                <a:cs typeface="Open Sauce Bold"/>
                <a:sym typeface="Open Sauce Bold"/>
              </a:rPr>
              <a:t>Player Details: </a:t>
            </a:r>
            <a:r>
              <a:rPr lang="en-US" sz="2499">
                <a:solidFill>
                  <a:srgbClr val="231F20"/>
                </a:solidFill>
                <a:latin typeface="Open Sauce"/>
                <a:ea typeface="Open Sauce"/>
                <a:cs typeface="Open Sauce"/>
                <a:sym typeface="Open Sauce"/>
              </a:rPr>
              <a:t>Unique Player ID, Name, and Gender.</a:t>
            </a:r>
          </a:p>
          <a:p>
            <a:pPr algn="l" marL="539749" indent="-269875" lvl="1">
              <a:lnSpc>
                <a:spcPts val="3199"/>
              </a:lnSpc>
              <a:buFont typeface="Arial"/>
              <a:buChar char="•"/>
            </a:pPr>
            <a:r>
              <a:rPr lang="en-US" b="true" sz="2499">
                <a:solidFill>
                  <a:srgbClr val="231F20"/>
                </a:solidFill>
                <a:latin typeface="Open Sauce Bold"/>
                <a:ea typeface="Open Sauce Bold"/>
                <a:cs typeface="Open Sauce Bold"/>
                <a:sym typeface="Open Sauce Bold"/>
              </a:rPr>
              <a:t>Demographics: </a:t>
            </a:r>
            <a:r>
              <a:rPr lang="en-US" sz="2499">
                <a:solidFill>
                  <a:srgbClr val="231F20"/>
                </a:solidFill>
                <a:latin typeface="Open Sauce"/>
                <a:ea typeface="Open Sauce"/>
                <a:cs typeface="Open Sauce"/>
                <a:sym typeface="Open Sauce"/>
              </a:rPr>
              <a:t>Age, Height, Weight.</a:t>
            </a:r>
          </a:p>
          <a:p>
            <a:pPr algn="l" marL="539749" indent="-269875" lvl="1">
              <a:lnSpc>
                <a:spcPts val="3199"/>
              </a:lnSpc>
              <a:buFont typeface="Arial"/>
              <a:buChar char="•"/>
            </a:pPr>
            <a:r>
              <a:rPr lang="en-US" b="true" sz="2499">
                <a:solidFill>
                  <a:srgbClr val="231F20"/>
                </a:solidFill>
                <a:latin typeface="Open Sauce Bold"/>
                <a:ea typeface="Open Sauce Bold"/>
                <a:cs typeface="Open Sauce Bold"/>
                <a:sym typeface="Open Sauce Bold"/>
              </a:rPr>
              <a:t>Country:</a:t>
            </a:r>
            <a:r>
              <a:rPr lang="en-US" sz="2499">
                <a:solidFill>
                  <a:srgbClr val="231F20"/>
                </a:solidFill>
                <a:latin typeface="Open Sauce"/>
                <a:ea typeface="Open Sauce"/>
                <a:cs typeface="Open Sauce"/>
                <a:sym typeface="Open Sauce"/>
              </a:rPr>
              <a:t> The country and National Olympic Committee (NOC) they represented.</a:t>
            </a:r>
          </a:p>
          <a:p>
            <a:pPr algn="l" marL="539749" indent="-269875" lvl="1">
              <a:lnSpc>
                <a:spcPts val="3199"/>
              </a:lnSpc>
              <a:buFont typeface="Arial"/>
              <a:buChar char="•"/>
            </a:pPr>
            <a:r>
              <a:rPr lang="en-US" b="true" sz="2499">
                <a:solidFill>
                  <a:srgbClr val="231F20"/>
                </a:solidFill>
                <a:latin typeface="Open Sauce Bold"/>
                <a:ea typeface="Open Sauce Bold"/>
                <a:cs typeface="Open Sauce Bold"/>
                <a:sym typeface="Open Sauce Bold"/>
              </a:rPr>
              <a:t>Participation Details:</a:t>
            </a:r>
            <a:r>
              <a:rPr lang="en-US" sz="2499">
                <a:solidFill>
                  <a:srgbClr val="231F20"/>
                </a:solidFill>
                <a:latin typeface="Open Sauce"/>
                <a:ea typeface="Open Sauce"/>
                <a:cs typeface="Open Sauce"/>
                <a:sym typeface="Open Sauce"/>
              </a:rPr>
              <a:t> Year, City, and Season (Summer or Winter).</a:t>
            </a:r>
          </a:p>
          <a:p>
            <a:pPr algn="l" marL="539749" indent="-269875" lvl="1">
              <a:lnSpc>
                <a:spcPts val="3199"/>
              </a:lnSpc>
              <a:buFont typeface="Arial"/>
              <a:buChar char="•"/>
            </a:pPr>
            <a:r>
              <a:rPr lang="en-US" b="true" sz="2499">
                <a:solidFill>
                  <a:srgbClr val="231F20"/>
                </a:solidFill>
                <a:latin typeface="Open Sauce Bold"/>
                <a:ea typeface="Open Sauce Bold"/>
                <a:cs typeface="Open Sauce Bold"/>
                <a:sym typeface="Open Sauce Bold"/>
              </a:rPr>
              <a:t>Sport and Event:</a:t>
            </a:r>
            <a:r>
              <a:rPr lang="en-US" sz="2499">
                <a:solidFill>
                  <a:srgbClr val="231F20"/>
                </a:solidFill>
                <a:latin typeface="Open Sauce"/>
                <a:ea typeface="Open Sauce"/>
                <a:cs typeface="Open Sauce"/>
                <a:sym typeface="Open Sauce"/>
              </a:rPr>
              <a:t> The sport and specific event in which they competed.</a:t>
            </a:r>
          </a:p>
          <a:p>
            <a:pPr algn="l" marL="539749" indent="-269875" lvl="1">
              <a:lnSpc>
                <a:spcPts val="3199"/>
              </a:lnSpc>
              <a:spcBef>
                <a:spcPct val="0"/>
              </a:spcBef>
              <a:buFont typeface="Arial"/>
              <a:buChar char="•"/>
            </a:pPr>
            <a:r>
              <a:rPr lang="en-US" b="true" sz="2499">
                <a:solidFill>
                  <a:srgbClr val="231F20"/>
                </a:solidFill>
                <a:latin typeface="Open Sauce Bold"/>
                <a:ea typeface="Open Sauce Bold"/>
                <a:cs typeface="Open Sauce Bold"/>
                <a:sym typeface="Open Sauce Bold"/>
              </a:rPr>
              <a:t>Medals:</a:t>
            </a:r>
            <a:r>
              <a:rPr lang="en-US" sz="2499">
                <a:solidFill>
                  <a:srgbClr val="231F20"/>
                </a:solidFill>
                <a:latin typeface="Open Sauce"/>
                <a:ea typeface="Open Sauce"/>
                <a:cs typeface="Open Sauce"/>
                <a:sym typeface="Open Sauce"/>
              </a:rPr>
              <a:t> Medals won by the athletes (Gold, Silver, Bronze).</a:t>
            </a:r>
          </a:p>
          <a:p>
            <a:pPr algn="l" marL="0" indent="0" lvl="0">
              <a:lnSpc>
                <a:spcPts val="3199"/>
              </a:lnSpc>
              <a:spcBef>
                <a:spcPct val="0"/>
              </a:spcBef>
            </a:pPr>
          </a:p>
        </p:txBody>
      </p:sp>
      <p:sp>
        <p:nvSpPr>
          <p:cNvPr name="TextBox 20" id="20"/>
          <p:cNvSpPr txBox="true"/>
          <p:nvPr/>
        </p:nvSpPr>
        <p:spPr>
          <a:xfrm rot="0">
            <a:off x="9535560" y="2338389"/>
            <a:ext cx="4100514" cy="393700"/>
          </a:xfrm>
          <a:prstGeom prst="rect">
            <a:avLst/>
          </a:prstGeom>
        </p:spPr>
        <p:txBody>
          <a:bodyPr anchor="t" rtlCol="false" tIns="0" lIns="0" bIns="0" rIns="0">
            <a:spAutoFit/>
          </a:bodyPr>
          <a:lstStyle/>
          <a:p>
            <a:pPr algn="l" marL="0" indent="0" lvl="0">
              <a:lnSpc>
                <a:spcPts val="3199"/>
              </a:lnSpc>
              <a:spcBef>
                <a:spcPct val="0"/>
              </a:spcBef>
            </a:pPr>
            <a:r>
              <a:rPr lang="en-US" b="true" sz="2499">
                <a:solidFill>
                  <a:srgbClr val="333231"/>
                </a:solidFill>
                <a:latin typeface="Open Sauce Bold"/>
                <a:ea typeface="Open Sauce Bold"/>
                <a:cs typeface="Open Sauce Bold"/>
                <a:sym typeface="Open Sauce Bold"/>
              </a:rPr>
              <a:t>Key Attributes</a:t>
            </a:r>
          </a:p>
        </p:txBody>
      </p:sp>
      <p:sp>
        <p:nvSpPr>
          <p:cNvPr name="Freeform 21" id="21"/>
          <p:cNvSpPr/>
          <p:nvPr/>
        </p:nvSpPr>
        <p:spPr>
          <a:xfrm flipH="false" flipV="false" rot="0">
            <a:off x="8571284" y="2050422"/>
            <a:ext cx="841683" cy="841683"/>
          </a:xfrm>
          <a:custGeom>
            <a:avLst/>
            <a:gdLst/>
            <a:ahLst/>
            <a:cxnLst/>
            <a:rect r="r" b="b" t="t" l="l"/>
            <a:pathLst>
              <a:path h="841683" w="841683">
                <a:moveTo>
                  <a:pt x="0" y="0"/>
                </a:moveTo>
                <a:lnTo>
                  <a:pt x="841683" y="0"/>
                </a:lnTo>
                <a:lnTo>
                  <a:pt x="841683" y="841682"/>
                </a:lnTo>
                <a:lnTo>
                  <a:pt x="0" y="8416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22" id="22"/>
          <p:cNvGrpSpPr/>
          <p:nvPr/>
        </p:nvGrpSpPr>
        <p:grpSpPr>
          <a:xfrm rot="0">
            <a:off x="4809335" y="8388753"/>
            <a:ext cx="1183417" cy="118341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7967668" y="-339559"/>
            <a:ext cx="10823170" cy="11772679"/>
            <a:chOff x="0" y="0"/>
            <a:chExt cx="2623859" cy="2854048"/>
          </a:xfrm>
        </p:grpSpPr>
        <p:sp>
          <p:nvSpPr>
            <p:cNvPr name="Freeform 3" id="3"/>
            <p:cNvSpPr/>
            <p:nvPr/>
          </p:nvSpPr>
          <p:spPr>
            <a:xfrm flipH="false" flipV="false" rot="0">
              <a:off x="0" y="0"/>
              <a:ext cx="2623859" cy="2854048"/>
            </a:xfrm>
            <a:custGeom>
              <a:avLst/>
              <a:gdLst/>
              <a:ahLst/>
              <a:cxnLst/>
              <a:rect r="r" b="b" t="t" l="l"/>
              <a:pathLst>
                <a:path h="2854048" w="2623859">
                  <a:moveTo>
                    <a:pt x="30758" y="0"/>
                  </a:moveTo>
                  <a:lnTo>
                    <a:pt x="2593100" y="0"/>
                  </a:lnTo>
                  <a:cubicBezTo>
                    <a:pt x="2601258" y="0"/>
                    <a:pt x="2609081" y="3241"/>
                    <a:pt x="2614850" y="9009"/>
                  </a:cubicBezTo>
                  <a:cubicBezTo>
                    <a:pt x="2620618" y="14777"/>
                    <a:pt x="2623859" y="22601"/>
                    <a:pt x="2623859" y="30758"/>
                  </a:cubicBezTo>
                  <a:lnTo>
                    <a:pt x="2623859" y="2823289"/>
                  </a:lnTo>
                  <a:cubicBezTo>
                    <a:pt x="2623859" y="2831447"/>
                    <a:pt x="2620618" y="2839271"/>
                    <a:pt x="2614850" y="2845039"/>
                  </a:cubicBezTo>
                  <a:cubicBezTo>
                    <a:pt x="2609081" y="2850807"/>
                    <a:pt x="2601258" y="2854048"/>
                    <a:pt x="2593100" y="2854048"/>
                  </a:cubicBezTo>
                  <a:lnTo>
                    <a:pt x="30758" y="2854048"/>
                  </a:lnTo>
                  <a:cubicBezTo>
                    <a:pt x="22601" y="2854048"/>
                    <a:pt x="14777" y="2850807"/>
                    <a:pt x="9009" y="2845039"/>
                  </a:cubicBezTo>
                  <a:cubicBezTo>
                    <a:pt x="3241" y="2839271"/>
                    <a:pt x="0" y="2831447"/>
                    <a:pt x="0" y="2823289"/>
                  </a:cubicBezTo>
                  <a:lnTo>
                    <a:pt x="0" y="30758"/>
                  </a:lnTo>
                  <a:cubicBezTo>
                    <a:pt x="0" y="22601"/>
                    <a:pt x="3241" y="14777"/>
                    <a:pt x="9009" y="9009"/>
                  </a:cubicBezTo>
                  <a:cubicBezTo>
                    <a:pt x="14777" y="3241"/>
                    <a:pt x="22601" y="0"/>
                    <a:pt x="30758" y="0"/>
                  </a:cubicBezTo>
                  <a:close/>
                </a:path>
              </a:pathLst>
            </a:custGeom>
            <a:solidFill>
              <a:srgbClr val="106861"/>
            </a:solidFill>
            <a:ln cap="rnd">
              <a:noFill/>
              <a:prstDash val="solid"/>
              <a:round/>
            </a:ln>
          </p:spPr>
        </p:sp>
        <p:sp>
          <p:nvSpPr>
            <p:cNvPr name="TextBox 4" id="4"/>
            <p:cNvSpPr txBox="true"/>
            <p:nvPr/>
          </p:nvSpPr>
          <p:spPr>
            <a:xfrm>
              <a:off x="0" y="-19050"/>
              <a:ext cx="2623859"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8711781" y="2344603"/>
            <a:ext cx="9334944" cy="1201653"/>
          </a:xfrm>
          <a:custGeom>
            <a:avLst/>
            <a:gdLst/>
            <a:ahLst/>
            <a:cxnLst/>
            <a:rect r="r" b="b" t="t" l="l"/>
            <a:pathLst>
              <a:path h="1201653" w="9334944">
                <a:moveTo>
                  <a:pt x="0" y="0"/>
                </a:moveTo>
                <a:lnTo>
                  <a:pt x="9334944" y="0"/>
                </a:lnTo>
                <a:lnTo>
                  <a:pt x="9334944" y="1201653"/>
                </a:lnTo>
                <a:lnTo>
                  <a:pt x="0" y="1201653"/>
                </a:lnTo>
                <a:lnTo>
                  <a:pt x="0" y="0"/>
                </a:lnTo>
                <a:close/>
              </a:path>
            </a:pathLst>
          </a:custGeom>
          <a:blipFill>
            <a:blip r:embed="rId2"/>
            <a:stretch>
              <a:fillRect l="0" t="0" r="0" b="0"/>
            </a:stretch>
          </a:blipFill>
        </p:spPr>
      </p:sp>
      <p:sp>
        <p:nvSpPr>
          <p:cNvPr name="TextBox 6" id="6"/>
          <p:cNvSpPr txBox="true"/>
          <p:nvPr/>
        </p:nvSpPr>
        <p:spPr>
          <a:xfrm rot="0">
            <a:off x="480616" y="1197592"/>
            <a:ext cx="6928538" cy="863600"/>
          </a:xfrm>
          <a:prstGeom prst="rect">
            <a:avLst/>
          </a:prstGeom>
        </p:spPr>
        <p:txBody>
          <a:bodyPr anchor="t" rtlCol="false" tIns="0" lIns="0" bIns="0" rIns="0">
            <a:spAutoFit/>
          </a:bodyPr>
          <a:lstStyle/>
          <a:p>
            <a:pPr algn="ctr" marL="0" indent="0" lvl="0">
              <a:lnSpc>
                <a:spcPts val="7000"/>
              </a:lnSpc>
              <a:spcBef>
                <a:spcPct val="0"/>
              </a:spcBef>
            </a:pPr>
            <a:r>
              <a:rPr lang="en-US" b="true" sz="5000" spc="-100">
                <a:solidFill>
                  <a:srgbClr val="000000"/>
                </a:solidFill>
                <a:latin typeface="Open Sauce Bold"/>
                <a:ea typeface="Open Sauce Bold"/>
                <a:cs typeface="Open Sauce Bold"/>
                <a:sym typeface="Open Sauce Bold"/>
              </a:rPr>
              <a:t>Q 1 :</a:t>
            </a:r>
          </a:p>
        </p:txBody>
      </p:sp>
      <p:sp>
        <p:nvSpPr>
          <p:cNvPr name="TextBox 7" id="7"/>
          <p:cNvSpPr txBox="true"/>
          <p:nvPr/>
        </p:nvSpPr>
        <p:spPr>
          <a:xfrm rot="0">
            <a:off x="480616" y="2661267"/>
            <a:ext cx="6928538" cy="473075"/>
          </a:xfrm>
          <a:prstGeom prst="rect">
            <a:avLst/>
          </a:prstGeom>
        </p:spPr>
        <p:txBody>
          <a:bodyPr anchor="t" rtlCol="false" tIns="0" lIns="0" bIns="0" rIns="0">
            <a:spAutoFit/>
          </a:bodyPr>
          <a:lstStyle/>
          <a:p>
            <a:pPr algn="l">
              <a:lnSpc>
                <a:spcPts val="3999"/>
              </a:lnSpc>
            </a:pPr>
            <a:r>
              <a:rPr lang="en-US" sz="2499">
                <a:solidFill>
                  <a:srgbClr val="000000"/>
                </a:solidFill>
                <a:latin typeface="Open Sauce"/>
                <a:ea typeface="Open Sauce"/>
                <a:cs typeface="Open Sauce"/>
                <a:sym typeface="Open Sauce"/>
              </a:rPr>
              <a:t>How many olympics games have been held?</a:t>
            </a:r>
          </a:p>
        </p:txBody>
      </p:sp>
      <p:sp>
        <p:nvSpPr>
          <p:cNvPr name="TextBox 8" id="8"/>
          <p:cNvSpPr txBox="true"/>
          <p:nvPr/>
        </p:nvSpPr>
        <p:spPr>
          <a:xfrm rot="0">
            <a:off x="480616" y="5038725"/>
            <a:ext cx="6928538" cy="863600"/>
          </a:xfrm>
          <a:prstGeom prst="rect">
            <a:avLst/>
          </a:prstGeom>
        </p:spPr>
        <p:txBody>
          <a:bodyPr anchor="t" rtlCol="false" tIns="0" lIns="0" bIns="0" rIns="0">
            <a:spAutoFit/>
          </a:bodyPr>
          <a:lstStyle/>
          <a:p>
            <a:pPr algn="ctr" marL="0" indent="0" lvl="0">
              <a:lnSpc>
                <a:spcPts val="7000"/>
              </a:lnSpc>
              <a:spcBef>
                <a:spcPct val="0"/>
              </a:spcBef>
            </a:pPr>
            <a:r>
              <a:rPr lang="en-US" b="true" sz="5000" spc="-100">
                <a:solidFill>
                  <a:srgbClr val="000000"/>
                </a:solidFill>
                <a:latin typeface="Open Sauce Bold"/>
                <a:ea typeface="Open Sauce Bold"/>
                <a:cs typeface="Open Sauce Bold"/>
                <a:sym typeface="Open Sauce Bold"/>
              </a:rPr>
              <a:t>Q 2 :</a:t>
            </a:r>
          </a:p>
        </p:txBody>
      </p:sp>
      <p:sp>
        <p:nvSpPr>
          <p:cNvPr name="TextBox 9" id="9"/>
          <p:cNvSpPr txBox="true"/>
          <p:nvPr/>
        </p:nvSpPr>
        <p:spPr>
          <a:xfrm rot="0">
            <a:off x="480616" y="6503017"/>
            <a:ext cx="6928538" cy="473075"/>
          </a:xfrm>
          <a:prstGeom prst="rect">
            <a:avLst/>
          </a:prstGeom>
        </p:spPr>
        <p:txBody>
          <a:bodyPr anchor="t" rtlCol="false" tIns="0" lIns="0" bIns="0" rIns="0">
            <a:spAutoFit/>
          </a:bodyPr>
          <a:lstStyle/>
          <a:p>
            <a:pPr algn="l">
              <a:lnSpc>
                <a:spcPts val="3999"/>
              </a:lnSpc>
            </a:pPr>
            <a:r>
              <a:rPr lang="en-US" sz="2499">
                <a:solidFill>
                  <a:srgbClr val="000000"/>
                </a:solidFill>
                <a:latin typeface="Open Sauce"/>
                <a:ea typeface="Open Sauce"/>
                <a:cs typeface="Open Sauce"/>
                <a:sym typeface="Open Sauce"/>
              </a:rPr>
              <a:t>List down all Olympics games held so far.</a:t>
            </a:r>
          </a:p>
        </p:txBody>
      </p:sp>
      <p:sp>
        <p:nvSpPr>
          <p:cNvPr name="Freeform 10" id="10"/>
          <p:cNvSpPr/>
          <p:nvPr/>
        </p:nvSpPr>
        <p:spPr>
          <a:xfrm flipH="false" flipV="false" rot="0">
            <a:off x="8541671" y="6363891"/>
            <a:ext cx="9675164" cy="846577"/>
          </a:xfrm>
          <a:custGeom>
            <a:avLst/>
            <a:gdLst/>
            <a:ahLst/>
            <a:cxnLst/>
            <a:rect r="r" b="b" t="t" l="l"/>
            <a:pathLst>
              <a:path h="846577" w="9675164">
                <a:moveTo>
                  <a:pt x="0" y="0"/>
                </a:moveTo>
                <a:lnTo>
                  <a:pt x="9675164" y="0"/>
                </a:lnTo>
                <a:lnTo>
                  <a:pt x="9675164" y="846577"/>
                </a:lnTo>
                <a:lnTo>
                  <a:pt x="0" y="846577"/>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94986"/>
            <a:ext cx="8223612" cy="11772679"/>
            <a:chOff x="0" y="0"/>
            <a:chExt cx="1993648" cy="2854048"/>
          </a:xfrm>
        </p:grpSpPr>
        <p:sp>
          <p:nvSpPr>
            <p:cNvPr name="Freeform 3" id="3"/>
            <p:cNvSpPr/>
            <p:nvPr/>
          </p:nvSpPr>
          <p:spPr>
            <a:xfrm flipH="false" flipV="false" rot="0">
              <a:off x="0" y="0"/>
              <a:ext cx="1993648" cy="2854048"/>
            </a:xfrm>
            <a:custGeom>
              <a:avLst/>
              <a:gdLst/>
              <a:ahLst/>
              <a:cxnLst/>
              <a:rect r="r" b="b" t="t" l="l"/>
              <a:pathLst>
                <a:path h="2854048" w="1993648">
                  <a:moveTo>
                    <a:pt x="40481" y="0"/>
                  </a:moveTo>
                  <a:lnTo>
                    <a:pt x="1953167" y="0"/>
                  </a:lnTo>
                  <a:cubicBezTo>
                    <a:pt x="1975524" y="0"/>
                    <a:pt x="1993648" y="18124"/>
                    <a:pt x="1993648" y="40481"/>
                  </a:cubicBezTo>
                  <a:lnTo>
                    <a:pt x="1993648" y="2813567"/>
                  </a:lnTo>
                  <a:cubicBezTo>
                    <a:pt x="1993648" y="2824303"/>
                    <a:pt x="1989383" y="2834599"/>
                    <a:pt x="1981792" y="2842191"/>
                  </a:cubicBezTo>
                  <a:cubicBezTo>
                    <a:pt x="1974200" y="2849783"/>
                    <a:pt x="1963903" y="2854048"/>
                    <a:pt x="1953167" y="2854048"/>
                  </a:cubicBezTo>
                  <a:lnTo>
                    <a:pt x="40481" y="2854048"/>
                  </a:lnTo>
                  <a:cubicBezTo>
                    <a:pt x="29745" y="2854048"/>
                    <a:pt x="19448" y="2849783"/>
                    <a:pt x="11857" y="2842191"/>
                  </a:cubicBezTo>
                  <a:cubicBezTo>
                    <a:pt x="4265" y="2834599"/>
                    <a:pt x="0" y="2824303"/>
                    <a:pt x="0" y="2813567"/>
                  </a:cubicBezTo>
                  <a:lnTo>
                    <a:pt x="0" y="40481"/>
                  </a:lnTo>
                  <a:cubicBezTo>
                    <a:pt x="0" y="29745"/>
                    <a:pt x="4265" y="19448"/>
                    <a:pt x="11857" y="11857"/>
                  </a:cubicBezTo>
                  <a:cubicBezTo>
                    <a:pt x="19448" y="4265"/>
                    <a:pt x="29745" y="0"/>
                    <a:pt x="40481" y="0"/>
                  </a:cubicBezTo>
                  <a:close/>
                </a:path>
              </a:pathLst>
            </a:custGeom>
            <a:solidFill>
              <a:srgbClr val="106861"/>
            </a:solidFill>
            <a:ln cap="rnd">
              <a:noFill/>
              <a:prstDash val="solid"/>
              <a:round/>
            </a:ln>
          </p:spPr>
        </p:sp>
        <p:sp>
          <p:nvSpPr>
            <p:cNvPr name="TextBox 4" id="4"/>
            <p:cNvSpPr txBox="true"/>
            <p:nvPr/>
          </p:nvSpPr>
          <p:spPr>
            <a:xfrm>
              <a:off x="0" y="-19050"/>
              <a:ext cx="1993648"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5" id="5"/>
          <p:cNvSpPr txBox="true"/>
          <p:nvPr/>
        </p:nvSpPr>
        <p:spPr>
          <a:xfrm rot="0">
            <a:off x="480616" y="1188847"/>
            <a:ext cx="6928538" cy="863600"/>
          </a:xfrm>
          <a:prstGeom prst="rect">
            <a:avLst/>
          </a:prstGeom>
        </p:spPr>
        <p:txBody>
          <a:bodyPr anchor="t" rtlCol="false" tIns="0" lIns="0" bIns="0" rIns="0">
            <a:spAutoFit/>
          </a:bodyPr>
          <a:lstStyle/>
          <a:p>
            <a:pPr algn="ctr" marL="0" indent="0" lvl="0">
              <a:lnSpc>
                <a:spcPts val="7000"/>
              </a:lnSpc>
              <a:spcBef>
                <a:spcPct val="0"/>
              </a:spcBef>
            </a:pPr>
            <a:r>
              <a:rPr lang="en-US" b="true" sz="5000" spc="-100">
                <a:solidFill>
                  <a:srgbClr val="FDFBFB"/>
                </a:solidFill>
                <a:latin typeface="Open Sauce Bold"/>
                <a:ea typeface="Open Sauce Bold"/>
                <a:cs typeface="Open Sauce Bold"/>
                <a:sym typeface="Open Sauce Bold"/>
              </a:rPr>
              <a:t>Q 3 :</a:t>
            </a:r>
          </a:p>
        </p:txBody>
      </p:sp>
      <p:sp>
        <p:nvSpPr>
          <p:cNvPr name="TextBox 6" id="6"/>
          <p:cNvSpPr txBox="true"/>
          <p:nvPr/>
        </p:nvSpPr>
        <p:spPr>
          <a:xfrm rot="0">
            <a:off x="480616" y="2527956"/>
            <a:ext cx="6928538" cy="977900"/>
          </a:xfrm>
          <a:prstGeom prst="rect">
            <a:avLst/>
          </a:prstGeom>
        </p:spPr>
        <p:txBody>
          <a:bodyPr anchor="t" rtlCol="false" tIns="0" lIns="0" bIns="0" rIns="0">
            <a:spAutoFit/>
          </a:bodyPr>
          <a:lstStyle/>
          <a:p>
            <a:pPr algn="l">
              <a:lnSpc>
                <a:spcPts val="3999"/>
              </a:lnSpc>
            </a:pPr>
            <a:r>
              <a:rPr lang="en-US" sz="2499">
                <a:solidFill>
                  <a:srgbClr val="FDFBFB"/>
                </a:solidFill>
                <a:latin typeface="Open Sauce"/>
                <a:ea typeface="Open Sauce"/>
                <a:cs typeface="Open Sauce"/>
                <a:sym typeface="Open Sauce"/>
              </a:rPr>
              <a:t>Mention the total no of nations who participated in each olympics game.</a:t>
            </a:r>
          </a:p>
        </p:txBody>
      </p:sp>
      <p:sp>
        <p:nvSpPr>
          <p:cNvPr name="Freeform 7" id="7"/>
          <p:cNvSpPr/>
          <p:nvPr/>
        </p:nvSpPr>
        <p:spPr>
          <a:xfrm flipH="false" flipV="false" rot="0">
            <a:off x="8452369" y="2247006"/>
            <a:ext cx="9609067" cy="1635051"/>
          </a:xfrm>
          <a:custGeom>
            <a:avLst/>
            <a:gdLst/>
            <a:ahLst/>
            <a:cxnLst/>
            <a:rect r="r" b="b" t="t" l="l"/>
            <a:pathLst>
              <a:path h="1635051" w="9609067">
                <a:moveTo>
                  <a:pt x="0" y="0"/>
                </a:moveTo>
                <a:lnTo>
                  <a:pt x="9609067" y="0"/>
                </a:lnTo>
                <a:lnTo>
                  <a:pt x="9609067" y="1635050"/>
                </a:lnTo>
                <a:lnTo>
                  <a:pt x="0" y="1635050"/>
                </a:lnTo>
                <a:lnTo>
                  <a:pt x="0" y="0"/>
                </a:lnTo>
                <a:close/>
              </a:path>
            </a:pathLst>
          </a:custGeom>
          <a:blipFill>
            <a:blip r:embed="rId2"/>
            <a:stretch>
              <a:fillRect l="0" t="0" r="0" b="0"/>
            </a:stretch>
          </a:blipFill>
        </p:spPr>
      </p:sp>
      <p:sp>
        <p:nvSpPr>
          <p:cNvPr name="TextBox 8" id="8"/>
          <p:cNvSpPr txBox="true"/>
          <p:nvPr/>
        </p:nvSpPr>
        <p:spPr>
          <a:xfrm rot="0">
            <a:off x="480616" y="5473877"/>
            <a:ext cx="6928538" cy="863600"/>
          </a:xfrm>
          <a:prstGeom prst="rect">
            <a:avLst/>
          </a:prstGeom>
        </p:spPr>
        <p:txBody>
          <a:bodyPr anchor="t" rtlCol="false" tIns="0" lIns="0" bIns="0" rIns="0">
            <a:spAutoFit/>
          </a:bodyPr>
          <a:lstStyle/>
          <a:p>
            <a:pPr algn="ctr" marL="0" indent="0" lvl="0">
              <a:lnSpc>
                <a:spcPts val="7000"/>
              </a:lnSpc>
              <a:spcBef>
                <a:spcPct val="0"/>
              </a:spcBef>
            </a:pPr>
            <a:r>
              <a:rPr lang="en-US" b="true" sz="5000" spc="-100">
                <a:solidFill>
                  <a:srgbClr val="FDFBFB"/>
                </a:solidFill>
                <a:latin typeface="Open Sauce Bold"/>
                <a:ea typeface="Open Sauce Bold"/>
                <a:cs typeface="Open Sauce Bold"/>
                <a:sym typeface="Open Sauce Bold"/>
              </a:rPr>
              <a:t>Q 4 :</a:t>
            </a:r>
          </a:p>
        </p:txBody>
      </p:sp>
      <p:sp>
        <p:nvSpPr>
          <p:cNvPr name="TextBox 9" id="9"/>
          <p:cNvSpPr txBox="true"/>
          <p:nvPr/>
        </p:nvSpPr>
        <p:spPr>
          <a:xfrm rot="0">
            <a:off x="480616" y="6813727"/>
            <a:ext cx="6928538" cy="977900"/>
          </a:xfrm>
          <a:prstGeom prst="rect">
            <a:avLst/>
          </a:prstGeom>
        </p:spPr>
        <p:txBody>
          <a:bodyPr anchor="t" rtlCol="false" tIns="0" lIns="0" bIns="0" rIns="0">
            <a:spAutoFit/>
          </a:bodyPr>
          <a:lstStyle/>
          <a:p>
            <a:pPr algn="l">
              <a:lnSpc>
                <a:spcPts val="3999"/>
              </a:lnSpc>
            </a:pPr>
            <a:r>
              <a:rPr lang="en-US" sz="2499">
                <a:solidFill>
                  <a:srgbClr val="FDFBFB"/>
                </a:solidFill>
                <a:latin typeface="Open Sauce"/>
                <a:ea typeface="Open Sauce"/>
                <a:cs typeface="Open Sauce"/>
                <a:sym typeface="Open Sauce"/>
              </a:rPr>
              <a:t>Which year saw the highest and lowest no of countries participating in Olympics?</a:t>
            </a:r>
          </a:p>
        </p:txBody>
      </p:sp>
      <p:sp>
        <p:nvSpPr>
          <p:cNvPr name="Freeform 10" id="10"/>
          <p:cNvSpPr/>
          <p:nvPr/>
        </p:nvSpPr>
        <p:spPr>
          <a:xfrm flipH="false" flipV="false" rot="0">
            <a:off x="8452369" y="5578511"/>
            <a:ext cx="9662948" cy="2090664"/>
          </a:xfrm>
          <a:custGeom>
            <a:avLst/>
            <a:gdLst/>
            <a:ahLst/>
            <a:cxnLst/>
            <a:rect r="r" b="b" t="t" l="l"/>
            <a:pathLst>
              <a:path h="2090664" w="9662948">
                <a:moveTo>
                  <a:pt x="0" y="0"/>
                </a:moveTo>
                <a:lnTo>
                  <a:pt x="9662948" y="0"/>
                </a:lnTo>
                <a:lnTo>
                  <a:pt x="9662948" y="2090664"/>
                </a:lnTo>
                <a:lnTo>
                  <a:pt x="0" y="2090664"/>
                </a:lnTo>
                <a:lnTo>
                  <a:pt x="0" y="0"/>
                </a:lnTo>
                <a:close/>
              </a:path>
            </a:pathLst>
          </a:custGeom>
          <a:blipFill>
            <a:blip r:embed="rId3"/>
            <a:stretch>
              <a:fillRect l="0" t="0" r="0" b="0"/>
            </a:stretch>
          </a:blipFill>
        </p:spPr>
      </p:sp>
      <p:sp>
        <p:nvSpPr>
          <p:cNvPr name="Freeform 11" id="11"/>
          <p:cNvSpPr/>
          <p:nvPr/>
        </p:nvSpPr>
        <p:spPr>
          <a:xfrm flipH="false" flipV="false" rot="0">
            <a:off x="8452369" y="7844792"/>
            <a:ext cx="9662948" cy="2159953"/>
          </a:xfrm>
          <a:custGeom>
            <a:avLst/>
            <a:gdLst/>
            <a:ahLst/>
            <a:cxnLst/>
            <a:rect r="r" b="b" t="t" l="l"/>
            <a:pathLst>
              <a:path h="2159953" w="9662948">
                <a:moveTo>
                  <a:pt x="0" y="0"/>
                </a:moveTo>
                <a:lnTo>
                  <a:pt x="9662948" y="0"/>
                </a:lnTo>
                <a:lnTo>
                  <a:pt x="9662948" y="2159953"/>
                </a:lnTo>
                <a:lnTo>
                  <a:pt x="0" y="2159953"/>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33806" y="4486892"/>
            <a:ext cx="12820389" cy="1778829"/>
          </a:xfrm>
          <a:custGeom>
            <a:avLst/>
            <a:gdLst/>
            <a:ahLst/>
            <a:cxnLst/>
            <a:rect r="r" b="b" t="t" l="l"/>
            <a:pathLst>
              <a:path h="1778829" w="12820389">
                <a:moveTo>
                  <a:pt x="0" y="0"/>
                </a:moveTo>
                <a:lnTo>
                  <a:pt x="12820388" y="0"/>
                </a:lnTo>
                <a:lnTo>
                  <a:pt x="12820388" y="1778829"/>
                </a:lnTo>
                <a:lnTo>
                  <a:pt x="0" y="1778829"/>
                </a:lnTo>
                <a:lnTo>
                  <a:pt x="0" y="0"/>
                </a:lnTo>
                <a:close/>
              </a:path>
            </a:pathLst>
          </a:custGeom>
          <a:blipFill>
            <a:blip r:embed="rId2"/>
            <a:stretch>
              <a:fillRect l="0" t="0" r="0" b="0"/>
            </a:stretch>
          </a:blipFill>
        </p:spPr>
      </p:sp>
      <p:sp>
        <p:nvSpPr>
          <p:cNvPr name="TextBox 3" id="3"/>
          <p:cNvSpPr txBox="true"/>
          <p:nvPr/>
        </p:nvSpPr>
        <p:spPr>
          <a:xfrm rot="0">
            <a:off x="5679731" y="544513"/>
            <a:ext cx="6928538" cy="863600"/>
          </a:xfrm>
          <a:prstGeom prst="rect">
            <a:avLst/>
          </a:prstGeom>
        </p:spPr>
        <p:txBody>
          <a:bodyPr anchor="t" rtlCol="false" tIns="0" lIns="0" bIns="0" rIns="0">
            <a:spAutoFit/>
          </a:bodyPr>
          <a:lstStyle/>
          <a:p>
            <a:pPr algn="ctr" marL="0" indent="0" lvl="0">
              <a:lnSpc>
                <a:spcPts val="7000"/>
              </a:lnSpc>
              <a:spcBef>
                <a:spcPct val="0"/>
              </a:spcBef>
            </a:pPr>
            <a:r>
              <a:rPr lang="en-US" b="true" sz="5000" spc="-100">
                <a:solidFill>
                  <a:srgbClr val="000000"/>
                </a:solidFill>
                <a:latin typeface="Open Sauce Bold"/>
                <a:ea typeface="Open Sauce Bold"/>
                <a:cs typeface="Open Sauce Bold"/>
                <a:sym typeface="Open Sauce Bold"/>
              </a:rPr>
              <a:t>Q 5 :</a:t>
            </a:r>
          </a:p>
        </p:txBody>
      </p:sp>
      <p:sp>
        <p:nvSpPr>
          <p:cNvPr name="TextBox 4" id="4"/>
          <p:cNvSpPr txBox="true"/>
          <p:nvPr/>
        </p:nvSpPr>
        <p:spPr>
          <a:xfrm rot="0">
            <a:off x="4535481" y="2661267"/>
            <a:ext cx="9217037" cy="473075"/>
          </a:xfrm>
          <a:prstGeom prst="rect">
            <a:avLst/>
          </a:prstGeom>
        </p:spPr>
        <p:txBody>
          <a:bodyPr anchor="t" rtlCol="false" tIns="0" lIns="0" bIns="0" rIns="0">
            <a:spAutoFit/>
          </a:bodyPr>
          <a:lstStyle/>
          <a:p>
            <a:pPr algn="l">
              <a:lnSpc>
                <a:spcPts val="3999"/>
              </a:lnSpc>
            </a:pPr>
            <a:r>
              <a:rPr lang="en-US" sz="2499">
                <a:solidFill>
                  <a:srgbClr val="000000"/>
                </a:solidFill>
                <a:latin typeface="Open Sauce"/>
                <a:ea typeface="Open Sauce"/>
                <a:cs typeface="Open Sauce"/>
                <a:sym typeface="Open Sauce"/>
              </a:rPr>
              <a:t>Which nation has participated in all of the olympic games?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07398" y="4351520"/>
            <a:ext cx="12673204" cy="2075237"/>
          </a:xfrm>
          <a:custGeom>
            <a:avLst/>
            <a:gdLst/>
            <a:ahLst/>
            <a:cxnLst/>
            <a:rect r="r" b="b" t="t" l="l"/>
            <a:pathLst>
              <a:path h="2075237" w="12673204">
                <a:moveTo>
                  <a:pt x="0" y="0"/>
                </a:moveTo>
                <a:lnTo>
                  <a:pt x="12673204" y="0"/>
                </a:lnTo>
                <a:lnTo>
                  <a:pt x="12673204" y="2075237"/>
                </a:lnTo>
                <a:lnTo>
                  <a:pt x="0" y="2075237"/>
                </a:lnTo>
                <a:lnTo>
                  <a:pt x="0" y="0"/>
                </a:lnTo>
                <a:close/>
              </a:path>
            </a:pathLst>
          </a:custGeom>
          <a:blipFill>
            <a:blip r:embed="rId2"/>
            <a:stretch>
              <a:fillRect l="0" t="0" r="0" b="0"/>
            </a:stretch>
          </a:blipFill>
        </p:spPr>
      </p:sp>
      <p:sp>
        <p:nvSpPr>
          <p:cNvPr name="TextBox 3" id="3"/>
          <p:cNvSpPr txBox="true"/>
          <p:nvPr/>
        </p:nvSpPr>
        <p:spPr>
          <a:xfrm rot="0">
            <a:off x="5679731" y="544513"/>
            <a:ext cx="6928538" cy="863600"/>
          </a:xfrm>
          <a:prstGeom prst="rect">
            <a:avLst/>
          </a:prstGeom>
        </p:spPr>
        <p:txBody>
          <a:bodyPr anchor="t" rtlCol="false" tIns="0" lIns="0" bIns="0" rIns="0">
            <a:spAutoFit/>
          </a:bodyPr>
          <a:lstStyle/>
          <a:p>
            <a:pPr algn="ctr" marL="0" indent="0" lvl="0">
              <a:lnSpc>
                <a:spcPts val="7000"/>
              </a:lnSpc>
              <a:spcBef>
                <a:spcPct val="0"/>
              </a:spcBef>
            </a:pPr>
            <a:r>
              <a:rPr lang="en-US" b="true" sz="5000" spc="-100">
                <a:solidFill>
                  <a:srgbClr val="000000"/>
                </a:solidFill>
                <a:latin typeface="Open Sauce Bold"/>
                <a:ea typeface="Open Sauce Bold"/>
                <a:cs typeface="Open Sauce Bold"/>
                <a:sym typeface="Open Sauce Bold"/>
              </a:rPr>
              <a:t>Q 6 :</a:t>
            </a:r>
          </a:p>
        </p:txBody>
      </p:sp>
      <p:sp>
        <p:nvSpPr>
          <p:cNvPr name="TextBox 4" id="4"/>
          <p:cNvSpPr txBox="true"/>
          <p:nvPr/>
        </p:nvSpPr>
        <p:spPr>
          <a:xfrm rot="0">
            <a:off x="4535481" y="2661267"/>
            <a:ext cx="9217037" cy="473075"/>
          </a:xfrm>
          <a:prstGeom prst="rect">
            <a:avLst/>
          </a:prstGeom>
        </p:spPr>
        <p:txBody>
          <a:bodyPr anchor="t" rtlCol="false" tIns="0" lIns="0" bIns="0" rIns="0">
            <a:spAutoFit/>
          </a:bodyPr>
          <a:lstStyle/>
          <a:p>
            <a:pPr algn="l">
              <a:lnSpc>
                <a:spcPts val="3999"/>
              </a:lnSpc>
            </a:pPr>
            <a:r>
              <a:rPr lang="en-US" sz="2499">
                <a:solidFill>
                  <a:srgbClr val="000000"/>
                </a:solidFill>
                <a:latin typeface="Open Sauce"/>
                <a:ea typeface="Open Sauce"/>
                <a:cs typeface="Open Sauce"/>
                <a:sym typeface="Open Sauce"/>
              </a:rPr>
              <a:t>Identify the sport which was played in all summer olympics.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67668" y="-742840"/>
            <a:ext cx="10823170" cy="11772679"/>
            <a:chOff x="0" y="0"/>
            <a:chExt cx="2623859" cy="2854048"/>
          </a:xfrm>
        </p:grpSpPr>
        <p:sp>
          <p:nvSpPr>
            <p:cNvPr name="Freeform 3" id="3"/>
            <p:cNvSpPr/>
            <p:nvPr/>
          </p:nvSpPr>
          <p:spPr>
            <a:xfrm flipH="false" flipV="false" rot="0">
              <a:off x="0" y="0"/>
              <a:ext cx="2623859" cy="2854048"/>
            </a:xfrm>
            <a:custGeom>
              <a:avLst/>
              <a:gdLst/>
              <a:ahLst/>
              <a:cxnLst/>
              <a:rect r="r" b="b" t="t" l="l"/>
              <a:pathLst>
                <a:path h="2854048" w="2623859">
                  <a:moveTo>
                    <a:pt x="30758" y="0"/>
                  </a:moveTo>
                  <a:lnTo>
                    <a:pt x="2593100" y="0"/>
                  </a:lnTo>
                  <a:cubicBezTo>
                    <a:pt x="2601258" y="0"/>
                    <a:pt x="2609081" y="3241"/>
                    <a:pt x="2614850" y="9009"/>
                  </a:cubicBezTo>
                  <a:cubicBezTo>
                    <a:pt x="2620618" y="14777"/>
                    <a:pt x="2623859" y="22601"/>
                    <a:pt x="2623859" y="30758"/>
                  </a:cubicBezTo>
                  <a:lnTo>
                    <a:pt x="2623859" y="2823289"/>
                  </a:lnTo>
                  <a:cubicBezTo>
                    <a:pt x="2623859" y="2831447"/>
                    <a:pt x="2620618" y="2839271"/>
                    <a:pt x="2614850" y="2845039"/>
                  </a:cubicBezTo>
                  <a:cubicBezTo>
                    <a:pt x="2609081" y="2850807"/>
                    <a:pt x="2601258" y="2854048"/>
                    <a:pt x="2593100" y="2854048"/>
                  </a:cubicBezTo>
                  <a:lnTo>
                    <a:pt x="30758" y="2854048"/>
                  </a:lnTo>
                  <a:cubicBezTo>
                    <a:pt x="22601" y="2854048"/>
                    <a:pt x="14777" y="2850807"/>
                    <a:pt x="9009" y="2845039"/>
                  </a:cubicBezTo>
                  <a:cubicBezTo>
                    <a:pt x="3241" y="2839271"/>
                    <a:pt x="0" y="2831447"/>
                    <a:pt x="0" y="2823289"/>
                  </a:cubicBezTo>
                  <a:lnTo>
                    <a:pt x="0" y="30758"/>
                  </a:lnTo>
                  <a:cubicBezTo>
                    <a:pt x="0" y="22601"/>
                    <a:pt x="3241" y="14777"/>
                    <a:pt x="9009" y="9009"/>
                  </a:cubicBezTo>
                  <a:cubicBezTo>
                    <a:pt x="14777" y="3241"/>
                    <a:pt x="22601" y="0"/>
                    <a:pt x="30758" y="0"/>
                  </a:cubicBezTo>
                  <a:close/>
                </a:path>
              </a:pathLst>
            </a:custGeom>
            <a:solidFill>
              <a:srgbClr val="106861"/>
            </a:solidFill>
            <a:ln cap="rnd">
              <a:noFill/>
              <a:prstDash val="solid"/>
              <a:round/>
            </a:ln>
          </p:spPr>
        </p:sp>
        <p:sp>
          <p:nvSpPr>
            <p:cNvPr name="TextBox 4" id="4"/>
            <p:cNvSpPr txBox="true"/>
            <p:nvPr/>
          </p:nvSpPr>
          <p:spPr>
            <a:xfrm>
              <a:off x="0" y="-19050"/>
              <a:ext cx="2623859"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9711073" y="2306169"/>
            <a:ext cx="7336361" cy="1783345"/>
          </a:xfrm>
          <a:custGeom>
            <a:avLst/>
            <a:gdLst/>
            <a:ahLst/>
            <a:cxnLst/>
            <a:rect r="r" b="b" t="t" l="l"/>
            <a:pathLst>
              <a:path h="1783345" w="7336361">
                <a:moveTo>
                  <a:pt x="0" y="0"/>
                </a:moveTo>
                <a:lnTo>
                  <a:pt x="7336360" y="0"/>
                </a:lnTo>
                <a:lnTo>
                  <a:pt x="7336360" y="1783345"/>
                </a:lnTo>
                <a:lnTo>
                  <a:pt x="0" y="1783345"/>
                </a:lnTo>
                <a:lnTo>
                  <a:pt x="0" y="0"/>
                </a:lnTo>
                <a:close/>
              </a:path>
            </a:pathLst>
          </a:custGeom>
          <a:blipFill>
            <a:blip r:embed="rId2"/>
            <a:stretch>
              <a:fillRect l="0" t="0" r="0" b="0"/>
            </a:stretch>
          </a:blipFill>
        </p:spPr>
      </p:sp>
      <p:sp>
        <p:nvSpPr>
          <p:cNvPr name="TextBox 6" id="6"/>
          <p:cNvSpPr txBox="true"/>
          <p:nvPr/>
        </p:nvSpPr>
        <p:spPr>
          <a:xfrm rot="0">
            <a:off x="480616" y="1122192"/>
            <a:ext cx="6928538" cy="863600"/>
          </a:xfrm>
          <a:prstGeom prst="rect">
            <a:avLst/>
          </a:prstGeom>
        </p:spPr>
        <p:txBody>
          <a:bodyPr anchor="t" rtlCol="false" tIns="0" lIns="0" bIns="0" rIns="0">
            <a:spAutoFit/>
          </a:bodyPr>
          <a:lstStyle/>
          <a:p>
            <a:pPr algn="ctr" marL="0" indent="0" lvl="0">
              <a:lnSpc>
                <a:spcPts val="7000"/>
              </a:lnSpc>
              <a:spcBef>
                <a:spcPct val="0"/>
              </a:spcBef>
            </a:pPr>
            <a:r>
              <a:rPr lang="en-US" b="true" sz="5000" spc="-100">
                <a:solidFill>
                  <a:srgbClr val="000000"/>
                </a:solidFill>
                <a:latin typeface="Open Sauce Bold"/>
                <a:ea typeface="Open Sauce Bold"/>
                <a:cs typeface="Open Sauce Bold"/>
                <a:sym typeface="Open Sauce Bold"/>
              </a:rPr>
              <a:t>Q 7 :</a:t>
            </a:r>
          </a:p>
        </p:txBody>
      </p:sp>
      <p:sp>
        <p:nvSpPr>
          <p:cNvPr name="TextBox 7" id="7"/>
          <p:cNvSpPr txBox="true"/>
          <p:nvPr/>
        </p:nvSpPr>
        <p:spPr>
          <a:xfrm rot="0">
            <a:off x="480616" y="2661267"/>
            <a:ext cx="6928538" cy="977900"/>
          </a:xfrm>
          <a:prstGeom prst="rect">
            <a:avLst/>
          </a:prstGeom>
        </p:spPr>
        <p:txBody>
          <a:bodyPr anchor="t" rtlCol="false" tIns="0" lIns="0" bIns="0" rIns="0">
            <a:spAutoFit/>
          </a:bodyPr>
          <a:lstStyle/>
          <a:p>
            <a:pPr algn="l">
              <a:lnSpc>
                <a:spcPts val="3999"/>
              </a:lnSpc>
            </a:pPr>
            <a:r>
              <a:rPr lang="en-US" sz="2499">
                <a:solidFill>
                  <a:srgbClr val="000000"/>
                </a:solidFill>
                <a:latin typeface="Open Sauce"/>
                <a:ea typeface="Open Sauce"/>
                <a:cs typeface="Open Sauce"/>
                <a:sym typeface="Open Sauce"/>
              </a:rPr>
              <a:t>Which Sports were just played only once in the olympics?</a:t>
            </a:r>
          </a:p>
        </p:txBody>
      </p:sp>
      <p:sp>
        <p:nvSpPr>
          <p:cNvPr name="TextBox 8" id="8"/>
          <p:cNvSpPr txBox="true"/>
          <p:nvPr/>
        </p:nvSpPr>
        <p:spPr>
          <a:xfrm rot="0">
            <a:off x="433053" y="5762667"/>
            <a:ext cx="6928538" cy="863600"/>
          </a:xfrm>
          <a:prstGeom prst="rect">
            <a:avLst/>
          </a:prstGeom>
        </p:spPr>
        <p:txBody>
          <a:bodyPr anchor="t" rtlCol="false" tIns="0" lIns="0" bIns="0" rIns="0">
            <a:spAutoFit/>
          </a:bodyPr>
          <a:lstStyle/>
          <a:p>
            <a:pPr algn="ctr" marL="0" indent="0" lvl="0">
              <a:lnSpc>
                <a:spcPts val="7000"/>
              </a:lnSpc>
              <a:spcBef>
                <a:spcPct val="0"/>
              </a:spcBef>
            </a:pPr>
            <a:r>
              <a:rPr lang="en-US" b="true" sz="5000" spc="-100">
                <a:solidFill>
                  <a:srgbClr val="000000"/>
                </a:solidFill>
                <a:latin typeface="Open Sauce Bold"/>
                <a:ea typeface="Open Sauce Bold"/>
                <a:cs typeface="Open Sauce Bold"/>
                <a:sym typeface="Open Sauce Bold"/>
              </a:rPr>
              <a:t>Q 8 :</a:t>
            </a:r>
          </a:p>
        </p:txBody>
      </p:sp>
      <p:sp>
        <p:nvSpPr>
          <p:cNvPr name="TextBox 9" id="9"/>
          <p:cNvSpPr txBox="true"/>
          <p:nvPr/>
        </p:nvSpPr>
        <p:spPr>
          <a:xfrm rot="0">
            <a:off x="433053" y="7201172"/>
            <a:ext cx="6928538" cy="977900"/>
          </a:xfrm>
          <a:prstGeom prst="rect">
            <a:avLst/>
          </a:prstGeom>
        </p:spPr>
        <p:txBody>
          <a:bodyPr anchor="t" rtlCol="false" tIns="0" lIns="0" bIns="0" rIns="0">
            <a:spAutoFit/>
          </a:bodyPr>
          <a:lstStyle/>
          <a:p>
            <a:pPr algn="l">
              <a:lnSpc>
                <a:spcPts val="3999"/>
              </a:lnSpc>
            </a:pPr>
            <a:r>
              <a:rPr lang="en-US" sz="2499">
                <a:solidFill>
                  <a:srgbClr val="000000"/>
                </a:solidFill>
                <a:latin typeface="Open Sauce"/>
                <a:ea typeface="Open Sauce"/>
                <a:cs typeface="Open Sauce"/>
                <a:sym typeface="Open Sauce"/>
              </a:rPr>
              <a:t>Fetch the total no of sports played in each olympic games.</a:t>
            </a:r>
          </a:p>
        </p:txBody>
      </p:sp>
      <p:sp>
        <p:nvSpPr>
          <p:cNvPr name="Freeform 10" id="10"/>
          <p:cNvSpPr/>
          <p:nvPr/>
        </p:nvSpPr>
        <p:spPr>
          <a:xfrm flipH="false" flipV="false" rot="0">
            <a:off x="8651618" y="7150811"/>
            <a:ext cx="9455270" cy="1028261"/>
          </a:xfrm>
          <a:custGeom>
            <a:avLst/>
            <a:gdLst/>
            <a:ahLst/>
            <a:cxnLst/>
            <a:rect r="r" b="b" t="t" l="l"/>
            <a:pathLst>
              <a:path h="1028261" w="9455270">
                <a:moveTo>
                  <a:pt x="0" y="0"/>
                </a:moveTo>
                <a:lnTo>
                  <a:pt x="9455270" y="0"/>
                </a:lnTo>
                <a:lnTo>
                  <a:pt x="9455270" y="1028261"/>
                </a:lnTo>
                <a:lnTo>
                  <a:pt x="0" y="1028261"/>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DAGUxbcQpL4</dc:identifier>
  <dcterms:modified xsi:type="dcterms:W3CDTF">2011-08-01T06:04:30Z</dcterms:modified>
  <cp:revision>1</cp:revision>
  <dc:title>Grey minimalist business project presentation </dc:title>
</cp:coreProperties>
</file>